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25" r:id="rId1"/>
  </p:sldMasterIdLst>
  <p:notesMasterIdLst>
    <p:notesMasterId r:id="rId60"/>
  </p:notesMasterIdLst>
  <p:sldIdLst>
    <p:sldId id="257" r:id="rId2"/>
    <p:sldId id="258" r:id="rId3"/>
    <p:sldId id="321" r:id="rId4"/>
    <p:sldId id="320" r:id="rId5"/>
    <p:sldId id="293" r:id="rId6"/>
    <p:sldId id="356" r:id="rId7"/>
    <p:sldId id="319" r:id="rId8"/>
    <p:sldId id="295" r:id="rId9"/>
    <p:sldId id="352" r:id="rId10"/>
    <p:sldId id="353" r:id="rId11"/>
    <p:sldId id="354" r:id="rId12"/>
    <p:sldId id="355" r:id="rId13"/>
    <p:sldId id="357" r:id="rId14"/>
    <p:sldId id="296" r:id="rId15"/>
    <p:sldId id="358" r:id="rId16"/>
    <p:sldId id="297" r:id="rId17"/>
    <p:sldId id="344" r:id="rId18"/>
    <p:sldId id="359" r:id="rId19"/>
    <p:sldId id="360" r:id="rId20"/>
    <p:sldId id="363" r:id="rId21"/>
    <p:sldId id="362" r:id="rId22"/>
    <p:sldId id="361" r:id="rId23"/>
    <p:sldId id="368" r:id="rId24"/>
    <p:sldId id="364" r:id="rId25"/>
    <p:sldId id="365" r:id="rId26"/>
    <p:sldId id="367" r:id="rId27"/>
    <p:sldId id="369" r:id="rId28"/>
    <p:sldId id="299" r:id="rId29"/>
    <p:sldId id="300" r:id="rId30"/>
    <p:sldId id="318" r:id="rId31"/>
    <p:sldId id="317" r:id="rId32"/>
    <p:sldId id="316" r:id="rId33"/>
    <p:sldId id="370" r:id="rId34"/>
    <p:sldId id="371" r:id="rId35"/>
    <p:sldId id="372" r:id="rId36"/>
    <p:sldId id="349" r:id="rId37"/>
    <p:sldId id="339" r:id="rId38"/>
    <p:sldId id="340" r:id="rId39"/>
    <p:sldId id="341" r:id="rId40"/>
    <p:sldId id="343" r:id="rId41"/>
    <p:sldId id="346" r:id="rId42"/>
    <p:sldId id="347" r:id="rId43"/>
    <p:sldId id="348" r:id="rId44"/>
    <p:sldId id="373" r:id="rId45"/>
    <p:sldId id="374" r:id="rId46"/>
    <p:sldId id="375" r:id="rId47"/>
    <p:sldId id="376" r:id="rId48"/>
    <p:sldId id="377" r:id="rId49"/>
    <p:sldId id="378" r:id="rId50"/>
    <p:sldId id="379" r:id="rId51"/>
    <p:sldId id="311" r:id="rId52"/>
    <p:sldId id="307" r:id="rId53"/>
    <p:sldId id="309" r:id="rId54"/>
    <p:sldId id="308" r:id="rId55"/>
    <p:sldId id="306" r:id="rId56"/>
    <p:sldId id="302" r:id="rId57"/>
    <p:sldId id="303" r:id="rId58"/>
    <p:sldId id="304" r:id="rId5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548"/>
    <p:restoredTop sz="94654"/>
  </p:normalViewPr>
  <p:slideViewPr>
    <p:cSldViewPr snapToGrid="0" snapToObjects="1">
      <p:cViewPr>
        <p:scale>
          <a:sx n="60" d="100"/>
          <a:sy n="60" d="100"/>
        </p:scale>
        <p:origin x="912" y="11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theme" Target="theme/theme1.xml"/><Relationship Id="rId64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notesMaster" Target="notesMasters/notesMaster1.xml"/><Relationship Id="rId61" Type="http://schemas.openxmlformats.org/officeDocument/2006/relationships/presProps" Target="presProps.xml"/><Relationship Id="rId62" Type="http://schemas.openxmlformats.org/officeDocument/2006/relationships/viewProps" Target="view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2FFAD9-A5BE-F646-B55C-F0638195490F}" type="datetimeFigureOut">
              <a:rPr lang="en-US" smtClean="0"/>
              <a:t>11/5/18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489DB4-82E0-AF40-81BE-1C4AA0DF45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681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489DB4-82E0-AF40-81BE-1C4AA0DF45F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2107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694902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 sz="3400" b="0" i="0" baseline="0">
                <a:solidFill>
                  <a:srgbClr val="464646"/>
                </a:solidFill>
                <a:latin typeface="Karla" charset="0"/>
                <a:ea typeface="Karla" charset="0"/>
                <a:cs typeface="Karla" charset="0"/>
              </a:defRPr>
            </a:lvl1pPr>
          </a:lstStyle>
          <a:p>
            <a:r>
              <a:rPr lang="en-US"/>
              <a:t>Lecture #: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082800" y="2958528"/>
            <a:ext cx="8026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Karla" charset="0"/>
                <a:ea typeface="Karla" charset="0"/>
                <a:cs typeface="Karla" charset="0"/>
              </a:rPr>
              <a:t>CS109A </a:t>
            </a:r>
            <a:r>
              <a:rPr lang="en-US" sz="3200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Karla" charset="0"/>
                <a:ea typeface="Karla" charset="0"/>
                <a:cs typeface="Karla" charset="0"/>
              </a:rPr>
              <a:t>Introduction to Data Science</a:t>
            </a:r>
            <a:endParaRPr lang="en-US" sz="2400" b="0" i="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pPr algn="ctr"/>
            <a:r>
              <a:rPr 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 Protopapas and Kevin Rader</a:t>
            </a:r>
          </a:p>
        </p:txBody>
      </p:sp>
      <p:grpSp>
        <p:nvGrpSpPr>
          <p:cNvPr id="12" name="Group 11"/>
          <p:cNvGrpSpPr>
            <a:grpSpLocks noChangeAspect="1"/>
          </p:cNvGrpSpPr>
          <p:nvPr/>
        </p:nvGrpSpPr>
        <p:grpSpPr>
          <a:xfrm>
            <a:off x="4475134" y="4428549"/>
            <a:ext cx="3154320" cy="1764795"/>
            <a:chOff x="3383860" y="4092499"/>
            <a:chExt cx="1774304" cy="1102997"/>
          </a:xfrm>
        </p:grpSpPr>
        <p:pic>
          <p:nvPicPr>
            <p:cNvPr id="13" name="Picture 12" descr="iacs.png"/>
            <p:cNvPicPr>
              <a:picLocks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3860" y="4092501"/>
              <a:ext cx="874886" cy="1102995"/>
            </a:xfrm>
            <a:prstGeom prst="rect">
              <a:avLst/>
            </a:prstGeom>
          </p:spPr>
        </p:pic>
        <p:pic>
          <p:nvPicPr>
            <p:cNvPr id="14" name="Picture 13" descr="harvard.png"/>
            <p:cNvPicPr>
              <a:picLocks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3769" y="4092499"/>
              <a:ext cx="874395" cy="1102995"/>
            </a:xfrm>
            <a:prstGeom prst="rect">
              <a:avLst/>
            </a:prstGeom>
          </p:spPr>
        </p:pic>
      </p:grpSp>
    </p:spTree>
    <p:extLst/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182" indent="0">
              <a:buNone/>
              <a:defRPr sz="2800"/>
            </a:lvl2pPr>
            <a:lvl3pPr marL="914364" indent="0">
              <a:buNone/>
              <a:defRPr sz="2400"/>
            </a:lvl3pPr>
            <a:lvl4pPr marL="1371545" indent="0">
              <a:buNone/>
              <a:defRPr sz="2000"/>
            </a:lvl4pPr>
            <a:lvl5pPr marL="1828727" indent="0">
              <a:buNone/>
              <a:defRPr sz="2000"/>
            </a:lvl5pPr>
            <a:lvl6pPr marL="2285909" indent="0">
              <a:buNone/>
              <a:defRPr sz="2000"/>
            </a:lvl6pPr>
            <a:lvl7pPr marL="2743091" indent="0">
              <a:buNone/>
              <a:defRPr sz="2000"/>
            </a:lvl7pPr>
            <a:lvl8pPr marL="3200272" indent="0">
              <a:buNone/>
              <a:defRPr sz="2000"/>
            </a:lvl8pPr>
            <a:lvl9pPr marL="3657454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82" indent="0">
              <a:buNone/>
              <a:defRPr sz="1200"/>
            </a:lvl2pPr>
            <a:lvl3pPr marL="914364" indent="0">
              <a:buNone/>
              <a:defRPr sz="1000"/>
            </a:lvl3pPr>
            <a:lvl4pPr marL="1371545" indent="0">
              <a:buNone/>
              <a:defRPr sz="900"/>
            </a:lvl4pPr>
            <a:lvl5pPr marL="1828727" indent="0">
              <a:buNone/>
              <a:defRPr sz="900"/>
            </a:lvl5pPr>
            <a:lvl6pPr marL="2285909" indent="0">
              <a:buNone/>
              <a:defRPr sz="900"/>
            </a:lvl6pPr>
            <a:lvl7pPr marL="2743091" indent="0">
              <a:buNone/>
              <a:defRPr sz="900"/>
            </a:lvl7pPr>
            <a:lvl8pPr marL="3200272" indent="0">
              <a:buNone/>
              <a:defRPr sz="900"/>
            </a:lvl8pPr>
            <a:lvl9pPr marL="3657454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596482"/>
            <a:ext cx="10972800" cy="211114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>
                <a:solidFill>
                  <a:srgbClr val="46464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47445CB2-BF6F-6E49-AC61-7BDDE2E02F5B}" type="slidenum">
              <a:rPr lang="en-US" smtClean="0"/>
              <a:t>‹#›</a:t>
            </a:fld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7" name="Picture 6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8" name="Picture 7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cxnSp>
        <p:nvCxnSpPr>
          <p:cNvPr id="10" name="Straight Connector 9"/>
          <p:cNvCxnSpPr/>
          <p:nvPr/>
        </p:nvCxnSpPr>
        <p:spPr>
          <a:xfrm>
            <a:off x="0" y="789856"/>
            <a:ext cx="12192000" cy="0"/>
          </a:xfrm>
          <a:prstGeom prst="line">
            <a:avLst/>
          </a:prstGeom>
          <a:ln w="9525" cmpd="sng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257800" y="6400800"/>
            <a:ext cx="180369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CS109A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, Protopapas, Rader</a:t>
            </a:r>
          </a:p>
        </p:txBody>
      </p:sp>
    </p:spTree>
    <p:extLst/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ly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2951" y="357487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47445CB2-BF6F-6E49-AC61-7BDDE2E02F5B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257800" y="6400800"/>
            <a:ext cx="180369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CS109A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, Protopapas, Rader</a:t>
            </a:r>
          </a:p>
        </p:txBody>
      </p:sp>
      <p:grpSp>
        <p:nvGrpSpPr>
          <p:cNvPr id="10" name="Group 9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1" name="Picture 10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3" name="Picture 12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82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6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4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2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09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27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4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47445CB2-BF6F-6E49-AC61-7BDDE2E02F5B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0109057" y="6109785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 Protopapas</a:t>
            </a:r>
          </a:p>
        </p:txBody>
      </p:sp>
      <p:grpSp>
        <p:nvGrpSpPr>
          <p:cNvPr id="13" name="Group 12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4" name="Picture 13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5" name="Picture 14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4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4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1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0" y="1535114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4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1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0" y="2174875"/>
            <a:ext cx="5389033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47445CB2-BF6F-6E49-AC61-7BDDE2E02F5B}" type="slidenum">
              <a:rPr lang="en-US" smtClean="0"/>
              <a:t>‹#›</a:t>
            </a:fld>
            <a:endParaRPr lang="en-US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6" name="Picture 15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7" name="Picture 16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9958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47445CB2-BF6F-6E49-AC61-7BDDE2E02F5B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257800" y="6400800"/>
            <a:ext cx="180369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CS109A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, Protopapas, Rader</a:t>
            </a:r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2" name="Picture 11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3" name="Picture 12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/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47445CB2-BF6F-6E49-AC61-7BDDE2E02F5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5257800" y="6400800"/>
            <a:ext cx="180369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CS109A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, Protopapas, Rader</a:t>
            </a:r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0" name="Picture 9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1" name="Picture 10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/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1"/>
            <a:ext cx="4011084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82" indent="0">
              <a:buNone/>
              <a:defRPr sz="1200"/>
            </a:lvl2pPr>
            <a:lvl3pPr marL="914364" indent="0">
              <a:buNone/>
              <a:defRPr sz="1000"/>
            </a:lvl3pPr>
            <a:lvl4pPr marL="1371545" indent="0">
              <a:buNone/>
              <a:defRPr sz="900"/>
            </a:lvl4pPr>
            <a:lvl5pPr marL="1828727" indent="0">
              <a:buNone/>
              <a:defRPr sz="900"/>
            </a:lvl5pPr>
            <a:lvl6pPr marL="2285909" indent="0">
              <a:buNone/>
              <a:defRPr sz="900"/>
            </a:lvl6pPr>
            <a:lvl7pPr marL="2743091" indent="0">
              <a:buNone/>
              <a:defRPr sz="900"/>
            </a:lvl7pPr>
            <a:lvl8pPr marL="3200272" indent="0">
              <a:buNone/>
              <a:defRPr sz="900"/>
            </a:lvl8pPr>
            <a:lvl9pPr marL="3657454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445CB2-BF6F-6E49-AC61-7BDDE2E02F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864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</p:sldLayoutIdLst>
  <p:hf hdr="0" ftr="0" dt="0"/>
  <p:txStyles>
    <p:titleStyle>
      <a:lvl1pPr algn="ctr" defTabSz="457182" rtl="0" eaLnBrk="1" latinLnBrk="0" hangingPunct="1">
        <a:spcBef>
          <a:spcPct val="0"/>
        </a:spcBef>
        <a:buNone/>
        <a:defRPr sz="3200" kern="1200" baseline="0">
          <a:solidFill>
            <a:schemeClr val="tx1"/>
          </a:solidFill>
          <a:latin typeface="Karla"/>
          <a:ea typeface="+mj-ea"/>
          <a:cs typeface="Karla"/>
        </a:defRPr>
      </a:lvl1pPr>
    </p:titleStyle>
    <p:bodyStyle>
      <a:lvl1pPr marL="342887" indent="-342887" algn="l" defTabSz="457182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20" indent="-285738" algn="l" defTabSz="457182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54" indent="-228590" algn="l" defTabSz="457182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36" indent="-228590" algn="l" defTabSz="457182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17" indent="-228590" algn="l" defTabSz="457182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99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4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1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4" Type="http://schemas.openxmlformats.org/officeDocument/2006/relationships/image" Target="../media/image29.tiff"/><Relationship Id="rId5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5" Type="http://schemas.openxmlformats.org/officeDocument/2006/relationships/image" Target="../media/image30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4" Type="http://schemas.openxmlformats.org/officeDocument/2006/relationships/image" Target="../media/image55.png"/><Relationship Id="rId5" Type="http://schemas.openxmlformats.org/officeDocument/2006/relationships/image" Target="../media/image31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4" Type="http://schemas.openxmlformats.org/officeDocument/2006/relationships/image" Target="../media/image29.tiff"/><Relationship Id="rId5" Type="http://schemas.openxmlformats.org/officeDocument/2006/relationships/image" Target="../media/image30.tiff"/><Relationship Id="rId6" Type="http://schemas.openxmlformats.org/officeDocument/2006/relationships/image" Target="../media/image32.tiff"/><Relationship Id="rId7" Type="http://schemas.openxmlformats.org/officeDocument/2006/relationships/image" Target="../media/image61.png"/><Relationship Id="rId8" Type="http://schemas.openxmlformats.org/officeDocument/2006/relationships/image" Target="../media/image62.png"/><Relationship Id="rId9" Type="http://schemas.openxmlformats.org/officeDocument/2006/relationships/image" Target="../media/image63.png"/><Relationship Id="rId10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png"/><Relationship Id="rId3" Type="http://schemas.openxmlformats.org/officeDocument/2006/relationships/image" Target="../media/image66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Relationship Id="rId3" Type="http://schemas.openxmlformats.org/officeDocument/2006/relationships/image" Target="../media/image33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png"/><Relationship Id="rId3" Type="http://schemas.openxmlformats.org/officeDocument/2006/relationships/image" Target="../media/image34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D65B86F-3171-0647-A08E-F96D3494CEC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Lecture </a:t>
            </a:r>
            <a:r>
              <a:rPr lang="en-US" dirty="0" smtClean="0"/>
              <a:t>16: Regression Trees, Bagging and </a:t>
            </a:r>
            <a:r>
              <a:rPr lang="en-US" dirty="0"/>
              <a:t>Random </a:t>
            </a:r>
            <a:r>
              <a:rPr lang="en-US" dirty="0" smtClean="0"/>
              <a:t>Forest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4779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 Trees Prediction (grey scale represents MSE)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10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4600"/>
            <a:ext cx="12192000" cy="435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354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 Trees Prediction (grey scale represents MSE)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11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4600"/>
            <a:ext cx="12192000" cy="435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599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 Trees Prediction (grey scale represents MSE)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12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4600"/>
            <a:ext cx="12192000" cy="435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413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4600"/>
            <a:ext cx="12192000" cy="43542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 Trees Prediction (grey scale represents MSE)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368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Stopping Conditions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spcAft>
                    <a:spcPts val="1200"/>
                  </a:spcAft>
                </a:pPr>
                <a:r>
                  <a:rPr lang="en-US" sz="2400" dirty="0" smtClean="0"/>
                  <a:t>Most of the stopping conditions, like maximum depth or minimum number of points in region, we saw last time can still be applied. </a:t>
                </a:r>
                <a:endParaRPr lang="en-US" sz="2400" dirty="0"/>
              </a:p>
              <a:p>
                <a:pPr>
                  <a:spcAft>
                    <a:spcPts val="1200"/>
                  </a:spcAft>
                </a:pPr>
                <a:r>
                  <a:rPr lang="en-US" sz="2400" dirty="0"/>
                  <a:t>In the place of purity gain, we can instead compute accuracy gain for splitting a </a:t>
                </a:r>
                <a:r>
                  <a:rPr lang="en-US" sz="2400" dirty="0" smtClean="0"/>
                  <a:t>region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𝑅</m:t>
                    </m:r>
                  </m:oMath>
                </a14:m>
                <a:endParaRPr lang="en-US" sz="2400" dirty="0"/>
              </a:p>
              <a:p>
                <a:pPr>
                  <a:spcAft>
                    <a:spcPts val="1200"/>
                  </a:spcAft>
                </a:pPr>
                <a:r>
                  <a:rPr lang="en-US" sz="2400" dirty="0" smtClean="0"/>
                  <a:t> </a:t>
                </a:r>
                <a:endParaRPr lang="en-US" sz="2400" dirty="0"/>
              </a:p>
              <a:p>
                <a:pPr>
                  <a:spcAft>
                    <a:spcPts val="1200"/>
                  </a:spcAft>
                </a:pPr>
                <a:endParaRPr lang="en-US" sz="2400" dirty="0" smtClean="0"/>
              </a:p>
              <a:p>
                <a:pPr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Aft>
                    <a:spcPts val="1200"/>
                  </a:spcAft>
                </a:pPr>
                <a:r>
                  <a:rPr lang="en-US" sz="2400" dirty="0" smtClean="0"/>
                  <a:t>and </a:t>
                </a:r>
                <a:r>
                  <a:rPr lang="en-US" sz="2400" dirty="0"/>
                  <a:t>stop the tree when the gain is less than some pre-defined threshold. </a:t>
                </a:r>
                <a:endParaRPr lang="en-US" sz="2400" dirty="0">
                  <a:effectLst/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45" t="-2305" r="-1299" b="-1025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14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9419" y="3482852"/>
            <a:ext cx="8255000" cy="63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075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Overfitting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1200"/>
              </a:spcAft>
            </a:pPr>
            <a:r>
              <a:rPr lang="en-US" sz="2400" dirty="0" smtClean="0"/>
              <a:t> Same issues as with classification trees. </a:t>
            </a:r>
            <a:r>
              <a:rPr lang="en-US" sz="2400" dirty="0" smtClean="0"/>
              <a:t>Avoid overfitting by pruning or limiting the depth of the tree and using CV. </a:t>
            </a:r>
            <a:endParaRPr lang="en-US" sz="2400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15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2003" y="2642177"/>
            <a:ext cx="6681997" cy="3758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459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Bagging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490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17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7000"/>
            <a:ext cx="121920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285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Reduce the variance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18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9943" y="1096962"/>
            <a:ext cx="54864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475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19</a:t>
            </a:fld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Hyper-parameters: Depth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7000"/>
            <a:ext cx="121920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68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DFF2327-FAB5-1F47-962B-825946F7A8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905094A1-B7BF-F041-AEF2-0A78788EC3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spcAft>
                <a:spcPts val="1800"/>
              </a:spcAft>
              <a:buFont typeface="Arial" charset="0"/>
              <a:buChar char="•"/>
            </a:pPr>
            <a:r>
              <a:rPr lang="en-US" dirty="0" smtClean="0"/>
              <a:t>Review of Decision Trees</a:t>
            </a:r>
          </a:p>
          <a:p>
            <a:pPr marL="457200" indent="-457200">
              <a:spcAft>
                <a:spcPts val="1800"/>
              </a:spcAft>
              <a:buFont typeface="Arial" charset="0"/>
              <a:buChar char="•"/>
            </a:pPr>
            <a:r>
              <a:rPr lang="en-US" dirty="0" smtClean="0"/>
              <a:t>Decision </a:t>
            </a:r>
            <a:r>
              <a:rPr lang="en-US" dirty="0"/>
              <a:t>Trees for Regression </a:t>
            </a:r>
            <a:endParaRPr lang="en-US" dirty="0" smtClean="0"/>
          </a:p>
          <a:p>
            <a:pPr marL="457200" indent="-457200">
              <a:spcAft>
                <a:spcPts val="1800"/>
              </a:spcAft>
              <a:buFont typeface="Arial" charset="0"/>
              <a:buChar char="•"/>
            </a:pPr>
            <a:r>
              <a:rPr lang="en-US" dirty="0" smtClean="0"/>
              <a:t>Bagging</a:t>
            </a:r>
          </a:p>
          <a:p>
            <a:pPr marL="457200" indent="-457200">
              <a:spcAft>
                <a:spcPts val="1800"/>
              </a:spcAft>
              <a:buFont typeface="Arial" charset="0"/>
              <a:buChar char="•"/>
            </a:pPr>
            <a:r>
              <a:rPr lang="en-US" dirty="0" smtClean="0"/>
              <a:t>Out of Bag Error (OOB) </a:t>
            </a:r>
            <a:endParaRPr lang="en-US" dirty="0" smtClean="0"/>
          </a:p>
          <a:p>
            <a:pPr marL="457200" indent="-457200">
              <a:spcAft>
                <a:spcPts val="1800"/>
              </a:spcAft>
              <a:buFont typeface="Arial" charset="0"/>
              <a:buChar char="•"/>
            </a:pPr>
            <a:r>
              <a:rPr lang="en-US" dirty="0"/>
              <a:t>Variable Importance</a:t>
            </a:r>
            <a:endParaRPr lang="en-US" dirty="0"/>
          </a:p>
          <a:p>
            <a:pPr marL="457200" indent="-457200">
              <a:spcAft>
                <a:spcPts val="1800"/>
              </a:spcAft>
              <a:buFont typeface="Arial" charset="0"/>
              <a:buChar char="•"/>
            </a:pPr>
            <a:r>
              <a:rPr lang="en-US" dirty="0" smtClean="0"/>
              <a:t>Random </a:t>
            </a:r>
            <a:r>
              <a:rPr lang="en-US" dirty="0"/>
              <a:t>Forests </a:t>
            </a:r>
          </a:p>
          <a:p>
            <a:pPr>
              <a:spcAft>
                <a:spcPts val="1800"/>
              </a:spcAft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643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20</a:t>
            </a:fld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Hyper-parameters: Depth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1143000"/>
            <a:ext cx="73152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513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21</a:t>
            </a:fld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Magic realism: Bootstrap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7000"/>
            <a:ext cx="121920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537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22</a:t>
            </a:fld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Magic realism: Bootstrap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7000"/>
            <a:ext cx="121920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00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 of Decision Tree Models </a:t>
            </a:r>
            <a:endParaRPr lang="en-US" dirty="0">
              <a:effectLst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1200"/>
              </a:spcAft>
            </a:pPr>
            <a:r>
              <a:rPr lang="en-US" sz="2400" dirty="0"/>
              <a:t>Decision trees models are highly interpretable and fast to train, using our greedy learning algorithm. </a:t>
            </a:r>
          </a:p>
          <a:p>
            <a:pPr>
              <a:spcAft>
                <a:spcPts val="1200"/>
              </a:spcAft>
            </a:pPr>
            <a:r>
              <a:rPr lang="en-US" sz="2400" dirty="0"/>
              <a:t>However, in order to </a:t>
            </a:r>
            <a:r>
              <a:rPr lang="en-US" sz="2400" b="1" dirty="0"/>
              <a:t>capture a complex decision boundary </a:t>
            </a:r>
            <a:r>
              <a:rPr lang="en-US" sz="2400" dirty="0"/>
              <a:t>(or to approximate a complex function), we need to use a large tree (since each time we can only make axis aligned splits). </a:t>
            </a:r>
          </a:p>
          <a:p>
            <a:pPr>
              <a:spcAft>
                <a:spcPts val="1200"/>
              </a:spcAft>
            </a:pPr>
            <a:r>
              <a:rPr lang="en-US" sz="2400" dirty="0"/>
              <a:t>We’ve seen that large trees have high variance and are prone to overfitting. </a:t>
            </a:r>
          </a:p>
          <a:p>
            <a:pPr>
              <a:spcAft>
                <a:spcPts val="1200"/>
              </a:spcAft>
            </a:pPr>
            <a:r>
              <a:rPr lang="en-US" sz="2400" dirty="0"/>
              <a:t>For these reasons, in practice, decision tree models often underperforms when compared with other classification or regression methods. </a:t>
            </a:r>
          </a:p>
          <a:p>
            <a:pPr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23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24</a:t>
            </a:fld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Combine them? 2 magic realisms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7000"/>
            <a:ext cx="121920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123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25</a:t>
            </a:fld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Combine them</a:t>
            </a:r>
            <a:r>
              <a:rPr lang="en-US" dirty="0" smtClean="0"/>
              <a:t>? 20 </a:t>
            </a:r>
            <a:r>
              <a:rPr lang="en-US" dirty="0"/>
              <a:t>magic realisms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7000"/>
            <a:ext cx="121920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363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26</a:t>
            </a:fld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Combine them</a:t>
            </a:r>
            <a:r>
              <a:rPr lang="en-US" dirty="0" smtClean="0"/>
              <a:t>? 100 </a:t>
            </a:r>
            <a:r>
              <a:rPr lang="en-US" dirty="0"/>
              <a:t>magic realisms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7000"/>
            <a:ext cx="121920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336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27</a:t>
            </a:fld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Combine them</a:t>
            </a:r>
            <a:r>
              <a:rPr lang="en-US" dirty="0" smtClean="0"/>
              <a:t>? 300 </a:t>
            </a:r>
            <a:r>
              <a:rPr lang="en-US" dirty="0"/>
              <a:t>magic realisms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7000"/>
            <a:ext cx="121920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785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Bagging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US" sz="2400" dirty="0"/>
              <a:t>One way to adjust for the high variance of the output of an experiment is to perform the experiment multiple times and then average the results. </a:t>
            </a:r>
          </a:p>
          <a:p>
            <a:pPr>
              <a:spcAft>
                <a:spcPts val="600"/>
              </a:spcAft>
            </a:pPr>
            <a:r>
              <a:rPr lang="en-US" sz="2400" dirty="0"/>
              <a:t>The same idea can be applied to high variance models: </a:t>
            </a:r>
          </a:p>
          <a:p>
            <a:pPr marL="1200120" lvl="1" indent="-457200">
              <a:spcAft>
                <a:spcPts val="600"/>
              </a:spcAft>
              <a:buFont typeface="+mj-lt"/>
              <a:buAutoNum type="arabicPeriod"/>
            </a:pPr>
            <a:r>
              <a:rPr lang="en-US" sz="2000" b="1" dirty="0" smtClean="0"/>
              <a:t>(Bootstrap)</a:t>
            </a:r>
            <a:r>
              <a:rPr lang="en-US" sz="2000" dirty="0" smtClean="0"/>
              <a:t>we generate multiple samples of training </a:t>
            </a:r>
            <a:r>
              <a:rPr lang="en-US" sz="2000" dirty="0"/>
              <a:t>data, via bootstrapping. We train a full decision tree on each sample of data. </a:t>
            </a:r>
          </a:p>
          <a:p>
            <a:pPr marL="1200120" lvl="1" indent="-457200">
              <a:spcAft>
                <a:spcPts val="600"/>
              </a:spcAft>
              <a:buFont typeface="+mj-lt"/>
              <a:buAutoNum type="arabicPeriod"/>
            </a:pPr>
            <a:r>
              <a:rPr lang="en-US" sz="2000" b="1" dirty="0" smtClean="0"/>
              <a:t>(Aggregate)</a:t>
            </a:r>
            <a:r>
              <a:rPr lang="en-US" sz="2000" dirty="0" smtClean="0"/>
              <a:t>for a given input, we output the averaged </a:t>
            </a:r>
            <a:r>
              <a:rPr lang="en-US" sz="2000" dirty="0"/>
              <a:t>outputs of all the models for that input. </a:t>
            </a:r>
          </a:p>
          <a:p>
            <a:pPr>
              <a:spcAft>
                <a:spcPts val="600"/>
              </a:spcAft>
            </a:pPr>
            <a:r>
              <a:rPr lang="en-US" sz="2400" dirty="0"/>
              <a:t>For classification, we return the class that is outputted by the plurality of the models. </a:t>
            </a:r>
            <a:r>
              <a:rPr lang="en-US" sz="2400" dirty="0" smtClean="0"/>
              <a:t>For regression we return the average of the outputs for each tree. </a:t>
            </a:r>
            <a:endParaRPr lang="en-US" sz="2400" dirty="0"/>
          </a:p>
          <a:p>
            <a:pPr>
              <a:spcAft>
                <a:spcPts val="600"/>
              </a:spcAft>
            </a:pPr>
            <a:r>
              <a:rPr lang="en-US" sz="2400" dirty="0"/>
              <a:t>This method is called </a:t>
            </a:r>
            <a:r>
              <a:rPr lang="en-US" sz="2400" b="1" i="1" dirty="0"/>
              <a:t>Bagging </a:t>
            </a:r>
            <a:r>
              <a:rPr lang="en-US" sz="2400" dirty="0"/>
              <a:t>(</a:t>
            </a:r>
            <a:r>
              <a:rPr lang="en-US" sz="2400" dirty="0" err="1"/>
              <a:t>Breiman</a:t>
            </a:r>
            <a:r>
              <a:rPr lang="en-US" sz="2400" dirty="0"/>
              <a:t>, 1996), short for, of course, Bootstrap Aggregating. </a:t>
            </a:r>
          </a:p>
          <a:p>
            <a:pPr>
              <a:spcAft>
                <a:spcPts val="600"/>
              </a:spcAft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116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Bagging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1800"/>
              </a:spcAft>
            </a:pPr>
            <a:r>
              <a:rPr lang="en-US" dirty="0"/>
              <a:t>Note that bagging enjoys the benefits </a:t>
            </a:r>
            <a:r>
              <a:rPr lang="en-US" dirty="0" smtClean="0"/>
              <a:t>of: </a:t>
            </a:r>
            <a:endParaRPr lang="en-US" dirty="0"/>
          </a:p>
          <a:p>
            <a:pPr marL="1200120" lvl="1" indent="-457200">
              <a:spcAft>
                <a:spcPts val="1800"/>
              </a:spcAft>
              <a:buFont typeface="+mj-lt"/>
              <a:buAutoNum type="arabicPeriod"/>
            </a:pPr>
            <a:r>
              <a:rPr lang="en-US" sz="2400" dirty="0"/>
              <a:t>High expressiveness - by using full trees each model is able to approximate complex functions and decision boundaries. </a:t>
            </a:r>
          </a:p>
          <a:p>
            <a:pPr marL="1200120" lvl="1" indent="-457200">
              <a:spcAft>
                <a:spcPts val="1800"/>
              </a:spcAft>
              <a:buFont typeface="+mj-lt"/>
              <a:buAutoNum type="arabicPeriod"/>
            </a:pPr>
            <a:r>
              <a:rPr lang="en-US" sz="2400" dirty="0"/>
              <a:t>Low variance - averaging the prediction of all the models reduces the variance in the final prediction, assuming that we choose a sufficiently large number of trees. </a:t>
            </a:r>
          </a:p>
          <a:p>
            <a:pPr>
              <a:spcAft>
                <a:spcPts val="1800"/>
              </a:spcAft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391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learn a decision tree model, we take a greedy approach: </a:t>
            </a:r>
          </a:p>
          <a:p>
            <a:pPr marL="1200120" lvl="1" indent="-457200">
              <a:buSzPct val="85000"/>
              <a:buFont typeface="+mj-lt"/>
              <a:buAutoNum type="arabicPeriod"/>
            </a:pPr>
            <a:r>
              <a:rPr lang="en-US" sz="2400" dirty="0"/>
              <a:t>Start with an empty decision tree (undivided feature space) </a:t>
            </a:r>
          </a:p>
          <a:p>
            <a:pPr marL="1200120" lvl="1" indent="-457200">
              <a:buSzPct val="85000"/>
              <a:buFont typeface="+mj-lt"/>
              <a:buAutoNum type="arabicPeriod"/>
            </a:pPr>
            <a:r>
              <a:rPr lang="en-US" sz="2400" dirty="0"/>
              <a:t>Choose the ‘optimal’ predictor on which to split and choose the ‘optimal’ threshold value for splitting by applying a </a:t>
            </a:r>
            <a:r>
              <a:rPr lang="en-US" sz="2400" b="1" i="1" dirty="0"/>
              <a:t>splitting criterion </a:t>
            </a:r>
            <a:endParaRPr lang="en-US" sz="2400" dirty="0"/>
          </a:p>
          <a:p>
            <a:pPr marL="1200120" lvl="1" indent="-457200">
              <a:buSzPct val="85000"/>
              <a:buFont typeface="+mj-lt"/>
              <a:buAutoNum type="arabicPeriod"/>
            </a:pPr>
            <a:r>
              <a:rPr lang="en-US" sz="2400" dirty="0" err="1"/>
              <a:t>Recurse</a:t>
            </a:r>
            <a:r>
              <a:rPr lang="en-US" sz="2400" dirty="0"/>
              <a:t> on on each new node until </a:t>
            </a:r>
            <a:r>
              <a:rPr lang="en-US" sz="2400" b="1" i="1" dirty="0"/>
              <a:t>stopping condition </a:t>
            </a:r>
            <a:r>
              <a:rPr lang="en-US" sz="2400" dirty="0"/>
              <a:t>is met </a:t>
            </a:r>
            <a:r>
              <a:rPr lang="en-US" sz="2400" dirty="0" smtClean="0"/>
              <a:t/>
            </a:r>
            <a:br>
              <a:rPr lang="en-US" sz="2400" dirty="0" smtClean="0"/>
            </a:br>
            <a:endParaRPr lang="en-US" sz="2400" dirty="0"/>
          </a:p>
          <a:p>
            <a:r>
              <a:rPr lang="en-US" dirty="0"/>
              <a:t>For classification, we label each region in the model with the label of the class to which the plurality of the points within the region belong.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565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Bagging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30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0010" y="1591841"/>
            <a:ext cx="5778500" cy="435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51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Bagging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31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5776" y="1740093"/>
            <a:ext cx="6367201" cy="4342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751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Bagging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Question:</a:t>
            </a:r>
            <a:r>
              <a:rPr lang="en-US" dirty="0" smtClean="0"/>
              <a:t> Do you see any problems? </a:t>
            </a:r>
          </a:p>
          <a:p>
            <a:endParaRPr lang="en-US" dirty="0"/>
          </a:p>
          <a:p>
            <a:pPr marL="457200" indent="-457200">
              <a:buFont typeface="Arial" charset="0"/>
              <a:buChar char="•"/>
            </a:pPr>
            <a:r>
              <a:rPr lang="en-US" dirty="0" smtClean="0"/>
              <a:t>Still some overfitting if the trees are too large </a:t>
            </a:r>
          </a:p>
          <a:p>
            <a:pPr marL="457200" indent="-457200">
              <a:buFont typeface="Arial" charset="0"/>
              <a:buChar char="•"/>
            </a:pPr>
            <a:r>
              <a:rPr lang="en-US" dirty="0" smtClean="0"/>
              <a:t>If trees are too shallow it can still </a:t>
            </a:r>
            <a:r>
              <a:rPr lang="en-US" dirty="0" err="1" smtClean="0"/>
              <a:t>underfits</a:t>
            </a:r>
            <a:r>
              <a:rPr lang="en-US" dirty="0" smtClean="0"/>
              <a:t>. </a:t>
            </a:r>
          </a:p>
          <a:p>
            <a:pPr marL="457200" indent="-457200">
              <a:buFont typeface="Arial" charset="0"/>
              <a:buChar char="•"/>
            </a:pPr>
            <a:r>
              <a:rPr lang="en-US" dirty="0" err="1" smtClean="0"/>
              <a:t>Interperability</a:t>
            </a:r>
            <a:r>
              <a:rPr lang="en-US" dirty="0" smtClean="0"/>
              <a:t> </a:t>
            </a:r>
          </a:p>
          <a:p>
            <a:pPr marL="457200" indent="-457200">
              <a:buFont typeface="Arial" charset="0"/>
              <a:buChar char="•"/>
            </a:pPr>
            <a:r>
              <a:rPr lang="en-US" dirty="0" smtClean="0"/>
              <a:t>T</a:t>
            </a:r>
            <a:r>
              <a:rPr lang="en-US" dirty="0" smtClean="0"/>
              <a:t>he </a:t>
            </a:r>
            <a:r>
              <a:rPr lang="en-US" b="1" dirty="0"/>
              <a:t>major drawback </a:t>
            </a:r>
            <a:r>
              <a:rPr lang="en-US" dirty="0"/>
              <a:t>of bagging (and other </a:t>
            </a:r>
            <a:r>
              <a:rPr lang="en-US" b="1" i="1" dirty="0"/>
              <a:t>ensemble methods </a:t>
            </a:r>
            <a:r>
              <a:rPr lang="en-US" dirty="0"/>
              <a:t>that we will study) is that the averaged model is no longer easily interpretable - i.e. one can no longer trace the ‘logic’ of an output through a series of decisions based on predictor values! </a:t>
            </a:r>
            <a:endParaRPr lang="en-US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723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33</a:t>
            </a:fld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of </a:t>
            </a:r>
            <a:r>
              <a:rPr lang="en-US" dirty="0" err="1" smtClean="0"/>
              <a:t>underfitting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7000"/>
            <a:ext cx="121920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93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34</a:t>
            </a:fld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of </a:t>
            </a:r>
            <a:r>
              <a:rPr lang="en-US" smtClean="0"/>
              <a:t>underfitting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7000"/>
            <a:ext cx="121920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4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Bagging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Question:</a:t>
            </a:r>
            <a:r>
              <a:rPr lang="en-US" dirty="0" smtClean="0"/>
              <a:t> Do you see any problems? </a:t>
            </a:r>
          </a:p>
          <a:p>
            <a:endParaRPr lang="en-US" dirty="0"/>
          </a:p>
          <a:p>
            <a:pPr marL="457200" indent="-457200">
              <a:buFont typeface="Arial" charset="0"/>
              <a:buChar char="•"/>
            </a:pPr>
            <a:r>
              <a:rPr lang="en-US" dirty="0" smtClean="0"/>
              <a:t>Still some overfitting if the trees are too large </a:t>
            </a:r>
          </a:p>
          <a:p>
            <a:pPr marL="457200" indent="-457200">
              <a:buFont typeface="Arial" charset="0"/>
              <a:buChar char="•"/>
            </a:pPr>
            <a:r>
              <a:rPr lang="en-US" dirty="0" smtClean="0"/>
              <a:t>If trees are too shallow it can still </a:t>
            </a:r>
            <a:r>
              <a:rPr lang="en-US" dirty="0" err="1" smtClean="0"/>
              <a:t>underfits</a:t>
            </a:r>
            <a:r>
              <a:rPr lang="en-US" dirty="0" smtClean="0"/>
              <a:t>. </a:t>
            </a:r>
          </a:p>
          <a:p>
            <a:pPr marL="457200" indent="-457200">
              <a:buFont typeface="Arial" charset="0"/>
              <a:buChar char="•"/>
            </a:pPr>
            <a:endParaRPr lang="en-US" dirty="0" smtClean="0"/>
          </a:p>
          <a:p>
            <a:pPr algn="ctr"/>
            <a:r>
              <a:rPr lang="en-US" b="1" dirty="0" smtClean="0">
                <a:solidFill>
                  <a:srgbClr val="C00000"/>
                </a:solidFill>
              </a:rPr>
              <a:t>Cross Validations </a:t>
            </a:r>
          </a:p>
          <a:p>
            <a:pPr algn="ctr"/>
            <a:endParaRPr lang="en-US" b="1" dirty="0" smtClean="0">
              <a:solidFill>
                <a:srgbClr val="C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128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Out-of-Bag Error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6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Bagging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37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33124390"/>
                  </p:ext>
                </p:extLst>
              </p:nvPr>
            </p:nvGraphicFramePr>
            <p:xfrm>
              <a:off x="398275" y="2076863"/>
              <a:ext cx="1705114" cy="323088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852557"/>
                    <a:gridCol w="852557"/>
                  </a:tblGrid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X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Y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  <a:p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n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n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33124390"/>
                  </p:ext>
                </p:extLst>
              </p:nvPr>
            </p:nvGraphicFramePr>
            <p:xfrm>
              <a:off x="398275" y="2076863"/>
              <a:ext cx="1705114" cy="323088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852557"/>
                    <a:gridCol w="852557"/>
                  </a:tblGrid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X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Y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709" t="-106557" r="-102128" b="-6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429" t="-106557" r="-2857" b="-67704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709" t="-206557" r="-102128" b="-5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429" t="-206557" r="-2857" b="-57704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709" t="-306557" r="-102128" b="-4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429" t="-306557" r="-2857" b="-47704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709" t="-406557" r="-102128" b="-3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429" t="-406557" r="-2857" b="-37704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709" t="-506557" r="-102128" b="-2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429" t="-506557" r="-2857" b="-277049"/>
                          </a:stretch>
                        </a:blipFill>
                      </a:tcPr>
                    </a:tc>
                  </a:tr>
                  <a:tr h="640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709" t="-352381" r="-102128" b="-609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429" t="-352381" r="-2857" b="-60952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709" t="-778689" r="-102128" b="-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429" t="-778689" r="-2857" b="-4918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851726"/>
                  </p:ext>
                </p:extLst>
              </p:nvPr>
            </p:nvGraphicFramePr>
            <p:xfrm>
              <a:off x="3866321" y="2076863"/>
              <a:ext cx="1705114" cy="323088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852557"/>
                    <a:gridCol w="852557"/>
                  </a:tblGrid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X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Y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14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14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35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35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  <a:p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k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k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851726"/>
                  </p:ext>
                </p:extLst>
              </p:nvPr>
            </p:nvGraphicFramePr>
            <p:xfrm>
              <a:off x="3866321" y="2076863"/>
              <a:ext cx="1705114" cy="323088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852557"/>
                    <a:gridCol w="852557"/>
                  </a:tblGrid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X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Y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714" t="-106557" r="-103571" b="-6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714" t="-106557" r="-3571" b="-67704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714" t="-206557" r="-103571" b="-5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714" t="-206557" r="-3571" b="-57704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714" t="-306557" r="-103571" b="-4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714" t="-306557" r="-3571" b="-47704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714" t="-406557" r="-103571" b="-3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714" t="-406557" r="-3571" b="-37704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714" t="-506557" r="-103571" b="-2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714" t="-506557" r="-3571" b="-277049"/>
                          </a:stretch>
                        </a:blipFill>
                      </a:tcPr>
                    </a:tc>
                  </a:tr>
                  <a:tr h="640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714" t="-352381" r="-103571" b="-609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714" t="-352381" r="-3571" b="-60952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714" t="-778689" r="-103571" b="-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714" t="-778689" r="-3571" b="-4918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12" name="Right Arrow 11"/>
          <p:cNvSpPr/>
          <p:nvPr/>
        </p:nvSpPr>
        <p:spPr>
          <a:xfrm>
            <a:off x="5751758" y="3375431"/>
            <a:ext cx="1090622" cy="633745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2380" y="2499011"/>
            <a:ext cx="2737942" cy="238658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7" name="Table 1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91435987"/>
                  </p:ext>
                </p:extLst>
              </p:nvPr>
            </p:nvGraphicFramePr>
            <p:xfrm>
              <a:off x="9920831" y="2076862"/>
              <a:ext cx="1705114" cy="323088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852557"/>
                    <a:gridCol w="852557"/>
                  </a:tblGrid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X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Y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  <a:p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n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n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7" name="Table 1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91435987"/>
                  </p:ext>
                </p:extLst>
              </p:nvPr>
            </p:nvGraphicFramePr>
            <p:xfrm>
              <a:off x="9920831" y="2076862"/>
              <a:ext cx="1705114" cy="323088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852557"/>
                    <a:gridCol w="852557"/>
                  </a:tblGrid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X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Y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709" t="-106557" r="-102128" b="-6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101429" t="-106557" r="-2857" b="-67704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709" t="-206557" r="-102128" b="-5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101429" t="-206557" r="-2857" b="-57704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709" t="-306557" r="-102128" b="-4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101429" t="-306557" r="-2857" b="-47704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709" t="-406557" r="-102128" b="-3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101429" t="-406557" r="-2857" b="-37704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709" t="-506557" r="-102128" b="-2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101429" t="-506557" r="-2857" b="-277049"/>
                          </a:stretch>
                        </a:blipFill>
                      </a:tcPr>
                    </a:tc>
                  </a:tr>
                  <a:tr h="640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709" t="-352381" r="-102128" b="-609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101429" t="-352381" r="-2857" b="-60952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709" t="-778689" r="-102128" b="-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101429" t="-778689" r="-2857" b="-4918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18" name="Rectangle 17"/>
          <p:cNvSpPr/>
          <p:nvPr/>
        </p:nvSpPr>
        <p:spPr>
          <a:xfrm>
            <a:off x="6945128" y="1345668"/>
            <a:ext cx="1726755" cy="3693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latin typeface="Karla" charset="0"/>
                <a:ea typeface="Karla" charset="0"/>
                <a:cs typeface="Karla" charset="0"/>
              </a:rPr>
              <a:t>Decision Tree 1</a:t>
            </a:r>
          </a:p>
        </p:txBody>
      </p:sp>
      <p:sp>
        <p:nvSpPr>
          <p:cNvPr id="19" name="Rectangle 18"/>
          <p:cNvSpPr/>
          <p:nvPr/>
        </p:nvSpPr>
        <p:spPr>
          <a:xfrm>
            <a:off x="3435128" y="1345668"/>
            <a:ext cx="2316630" cy="3693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latin typeface="Karla" charset="0"/>
                <a:ea typeface="Karla" charset="0"/>
                <a:cs typeface="Karla" charset="0"/>
              </a:rPr>
              <a:t>Bootstrap Sample 1</a:t>
            </a:r>
          </a:p>
        </p:txBody>
      </p:sp>
      <p:sp>
        <p:nvSpPr>
          <p:cNvPr id="20" name="Right Arrow 19"/>
          <p:cNvSpPr/>
          <p:nvPr/>
        </p:nvSpPr>
        <p:spPr>
          <a:xfrm>
            <a:off x="2415053" y="3375430"/>
            <a:ext cx="1090622" cy="633745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349292" y="1345668"/>
            <a:ext cx="1629129" cy="3693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mtClean="0">
                <a:solidFill>
                  <a:sysClr val="windowText" lastClr="000000"/>
                </a:solidFill>
                <a:latin typeface="Karla" charset="0"/>
                <a:ea typeface="Karla" charset="0"/>
                <a:cs typeface="Karla" charset="0"/>
              </a:rPr>
              <a:t>Original Data</a:t>
            </a:r>
            <a:endParaRPr lang="en-US" dirty="0">
              <a:solidFill>
                <a:sysClr val="windowText" lastClr="000000"/>
              </a:solidFill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9446072" y="1352002"/>
            <a:ext cx="2565126" cy="3693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  <a:latin typeface="Karla" charset="0"/>
                <a:ea typeface="Karla" charset="0"/>
                <a:cs typeface="Karla" charset="0"/>
              </a:rPr>
              <a:t>Used and unused data</a:t>
            </a:r>
            <a:endParaRPr lang="en-US" dirty="0">
              <a:solidFill>
                <a:sysClr val="windowText" lastClr="000000"/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1960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8" grpId="0" animBg="1"/>
      <p:bldP spid="19" grpId="0" animBg="1"/>
      <p:bldP spid="20" grpId="0" animBg="1"/>
      <p:bldP spid="21" grpId="0" animBg="1"/>
      <p:bldP spid="22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Bagging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38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33124390"/>
                  </p:ext>
                </p:extLst>
              </p:nvPr>
            </p:nvGraphicFramePr>
            <p:xfrm>
              <a:off x="398275" y="2076863"/>
              <a:ext cx="1705114" cy="323088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852557"/>
                    <a:gridCol w="852557"/>
                  </a:tblGrid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X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Y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  <a:p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n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n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33124390"/>
                  </p:ext>
                </p:extLst>
              </p:nvPr>
            </p:nvGraphicFramePr>
            <p:xfrm>
              <a:off x="398275" y="2076863"/>
              <a:ext cx="1705114" cy="323088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852557"/>
                    <a:gridCol w="852557"/>
                  </a:tblGrid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X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Y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709" t="-106557" r="-102128" b="-6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429" t="-106557" r="-2857" b="-67704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709" t="-206557" r="-102128" b="-5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429" t="-206557" r="-2857" b="-57704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709" t="-306557" r="-102128" b="-4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429" t="-306557" r="-2857" b="-47704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709" t="-406557" r="-102128" b="-3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429" t="-406557" r="-2857" b="-37704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709" t="-506557" r="-102128" b="-2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429" t="-506557" r="-2857" b="-277049"/>
                          </a:stretch>
                        </a:blipFill>
                      </a:tcPr>
                    </a:tc>
                  </a:tr>
                  <a:tr h="640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709" t="-352381" r="-102128" b="-609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429" t="-352381" r="-2857" b="-60952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709" t="-778689" r="-102128" b="-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429" t="-778689" r="-2857" b="-4918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24073148"/>
                  </p:ext>
                </p:extLst>
              </p:nvPr>
            </p:nvGraphicFramePr>
            <p:xfrm>
              <a:off x="3866321" y="2076863"/>
              <a:ext cx="1705114" cy="323088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852557"/>
                    <a:gridCol w="852557"/>
                  </a:tblGrid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X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Y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12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12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43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43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  <a:p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k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k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24073148"/>
                  </p:ext>
                </p:extLst>
              </p:nvPr>
            </p:nvGraphicFramePr>
            <p:xfrm>
              <a:off x="3866321" y="2076863"/>
              <a:ext cx="1705114" cy="323088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852557"/>
                    <a:gridCol w="852557"/>
                  </a:tblGrid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X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Y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714" t="-106557" r="-103571" b="-6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714" t="-106557" r="-3571" b="-67704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714" t="-206557" r="-103571" b="-5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714" t="-206557" r="-3571" b="-57704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714" t="-306557" r="-103571" b="-4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714" t="-306557" r="-3571" b="-47704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714" t="-406557" r="-103571" b="-3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714" t="-406557" r="-3571" b="-37704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714" t="-506557" r="-103571" b="-2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714" t="-506557" r="-3571" b="-277049"/>
                          </a:stretch>
                        </a:blipFill>
                      </a:tcPr>
                    </a:tc>
                  </a:tr>
                  <a:tr h="640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714" t="-352381" r="-103571" b="-609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714" t="-352381" r="-3571" b="-60952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714" t="-778689" r="-103571" b="-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714" t="-778689" r="-3571" b="-4918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12" name="Right Arrow 11"/>
          <p:cNvSpPr/>
          <p:nvPr/>
        </p:nvSpPr>
        <p:spPr>
          <a:xfrm>
            <a:off x="5751758" y="3375431"/>
            <a:ext cx="1090622" cy="633745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7" name="Table 1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4813643"/>
                  </p:ext>
                </p:extLst>
              </p:nvPr>
            </p:nvGraphicFramePr>
            <p:xfrm>
              <a:off x="9920831" y="2076862"/>
              <a:ext cx="1705114" cy="323088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852557"/>
                    <a:gridCol w="852557"/>
                  </a:tblGrid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X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Y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  <a:p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n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n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7" name="Table 1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4813643"/>
                  </p:ext>
                </p:extLst>
              </p:nvPr>
            </p:nvGraphicFramePr>
            <p:xfrm>
              <a:off x="9920831" y="2076862"/>
              <a:ext cx="1705114" cy="323088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852557"/>
                    <a:gridCol w="852557"/>
                  </a:tblGrid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X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Y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709" t="-106557" r="-102128" b="-6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01429" t="-106557" r="-2857" b="-67704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709" t="-206557" r="-102128" b="-5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01429" t="-206557" r="-2857" b="-57704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709" t="-306557" r="-102128" b="-4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01429" t="-306557" r="-2857" b="-47704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709" t="-406557" r="-102128" b="-3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01429" t="-406557" r="-2857" b="-37704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709" t="-506557" r="-102128" b="-2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01429" t="-506557" r="-2857" b="-277049"/>
                          </a:stretch>
                        </a:blipFill>
                      </a:tcPr>
                    </a:tc>
                  </a:tr>
                  <a:tr h="640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709" t="-352381" r="-102128" b="-609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01429" t="-352381" r="-2857" b="-60952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709" t="-778689" r="-102128" b="-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01429" t="-778689" r="-2857" b="-4918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18" name="Rectangle 17"/>
          <p:cNvSpPr/>
          <p:nvPr/>
        </p:nvSpPr>
        <p:spPr>
          <a:xfrm>
            <a:off x="6916274" y="1345668"/>
            <a:ext cx="1784464" cy="3693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latin typeface="Karla" charset="0"/>
                <a:ea typeface="Karla" charset="0"/>
                <a:cs typeface="Karla" charset="0"/>
              </a:rPr>
              <a:t>Decision Tree </a:t>
            </a:r>
            <a:r>
              <a:rPr lang="en-US" dirty="0" smtClean="0">
                <a:solidFill>
                  <a:sysClr val="windowText" lastClr="000000"/>
                </a:solidFill>
                <a:latin typeface="Karla" charset="0"/>
                <a:ea typeface="Karla" charset="0"/>
                <a:cs typeface="Karla" charset="0"/>
              </a:rPr>
              <a:t>2</a:t>
            </a:r>
            <a:endParaRPr lang="en-US" dirty="0">
              <a:solidFill>
                <a:sysClr val="windowText" lastClr="000000"/>
              </a:solidFill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435128" y="1345668"/>
            <a:ext cx="2316630" cy="3693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latin typeface="Karla" charset="0"/>
                <a:ea typeface="Karla" charset="0"/>
                <a:cs typeface="Karla" charset="0"/>
              </a:rPr>
              <a:t>Bootstrap Sample </a:t>
            </a:r>
            <a:r>
              <a:rPr lang="en-US" dirty="0" smtClean="0">
                <a:solidFill>
                  <a:sysClr val="windowText" lastClr="000000"/>
                </a:solidFill>
                <a:latin typeface="Karla" charset="0"/>
                <a:ea typeface="Karla" charset="0"/>
                <a:cs typeface="Karla" charset="0"/>
              </a:rPr>
              <a:t>2</a:t>
            </a:r>
            <a:endParaRPr lang="en-US" dirty="0">
              <a:solidFill>
                <a:sysClr val="windowText" lastClr="000000"/>
              </a:solidFill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20" name="Right Arrow 19"/>
          <p:cNvSpPr/>
          <p:nvPr/>
        </p:nvSpPr>
        <p:spPr>
          <a:xfrm>
            <a:off x="2415053" y="3375430"/>
            <a:ext cx="1090622" cy="633745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349292" y="1345668"/>
            <a:ext cx="1629129" cy="3693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mtClean="0">
                <a:solidFill>
                  <a:sysClr val="windowText" lastClr="000000"/>
                </a:solidFill>
                <a:latin typeface="Karla" charset="0"/>
                <a:ea typeface="Karla" charset="0"/>
                <a:cs typeface="Karla" charset="0"/>
              </a:rPr>
              <a:t>Original Data</a:t>
            </a:r>
            <a:endParaRPr lang="en-US" dirty="0">
              <a:solidFill>
                <a:sysClr val="windowText" lastClr="000000"/>
              </a:solidFill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9446072" y="1352002"/>
            <a:ext cx="2565126" cy="3693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  <a:latin typeface="Karla" charset="0"/>
                <a:ea typeface="Karla" charset="0"/>
                <a:cs typeface="Karla" charset="0"/>
              </a:rPr>
              <a:t>Used and unused data</a:t>
            </a:r>
            <a:endParaRPr lang="en-US" dirty="0">
              <a:solidFill>
                <a:sysClr val="windowText" lastClr="000000"/>
              </a:solidFill>
              <a:latin typeface="Karla" charset="0"/>
              <a:ea typeface="Karla" charset="0"/>
              <a:cs typeface="Karla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2380" y="2626373"/>
            <a:ext cx="2775256" cy="2386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931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Bagging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39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33124390"/>
                  </p:ext>
                </p:extLst>
              </p:nvPr>
            </p:nvGraphicFramePr>
            <p:xfrm>
              <a:off x="398275" y="2076863"/>
              <a:ext cx="1705114" cy="323088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852557"/>
                    <a:gridCol w="852557"/>
                  </a:tblGrid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X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Y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  <a:p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n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n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33124390"/>
                  </p:ext>
                </p:extLst>
              </p:nvPr>
            </p:nvGraphicFramePr>
            <p:xfrm>
              <a:off x="398275" y="2076863"/>
              <a:ext cx="1705114" cy="323088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852557"/>
                    <a:gridCol w="852557"/>
                  </a:tblGrid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X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Y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709" t="-106557" r="-102128" b="-6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429" t="-106557" r="-2857" b="-67704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709" t="-206557" r="-102128" b="-5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429" t="-206557" r="-2857" b="-57704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709" t="-306557" r="-102128" b="-4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429" t="-306557" r="-2857" b="-47704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709" t="-406557" r="-102128" b="-3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429" t="-406557" r="-2857" b="-37704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709" t="-506557" r="-102128" b="-2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429" t="-506557" r="-2857" b="-277049"/>
                          </a:stretch>
                        </a:blipFill>
                      </a:tcPr>
                    </a:tc>
                  </a:tr>
                  <a:tr h="640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709" t="-352381" r="-102128" b="-609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429" t="-352381" r="-2857" b="-60952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709" t="-778689" r="-102128" b="-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429" t="-778689" r="-2857" b="-4918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05988459"/>
                  </p:ext>
                </p:extLst>
              </p:nvPr>
            </p:nvGraphicFramePr>
            <p:xfrm>
              <a:off x="3866321" y="2076863"/>
              <a:ext cx="1705114" cy="3246251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852557"/>
                    <a:gridCol w="852557"/>
                  </a:tblGrid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X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Y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9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9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  <a:tr h="38621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65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65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  <a:p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k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k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05988459"/>
                  </p:ext>
                </p:extLst>
              </p:nvPr>
            </p:nvGraphicFramePr>
            <p:xfrm>
              <a:off x="3866321" y="2076863"/>
              <a:ext cx="1705114" cy="3246251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852557"/>
                    <a:gridCol w="852557"/>
                  </a:tblGrid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X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Y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714" t="-106557" r="-103571" b="-68032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714" t="-106557" r="-3571" b="-680328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714" t="-206557" r="-103571" b="-58032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714" t="-206557" r="-3571" b="-580328"/>
                          </a:stretch>
                        </a:blipFill>
                      </a:tcPr>
                    </a:tc>
                  </a:tr>
                  <a:tr h="38621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714" t="-292188" r="-103571" b="-4531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714" t="-292188" r="-3571" b="-453125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714" t="-411475" r="-103571" b="-3754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714" t="-411475" r="-3571" b="-375410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714" t="-511475" r="-103571" b="-2754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714" t="-511475" r="-3571" b="-275410"/>
                          </a:stretch>
                        </a:blipFill>
                      </a:tcPr>
                    </a:tc>
                  </a:tr>
                  <a:tr h="640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714" t="-355238" r="-103571" b="-6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714" t="-355238" r="-3571" b="-60000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714" t="-783607" r="-103571" b="-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714" t="-783607" r="-3571" b="-3279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12" name="Right Arrow 11"/>
          <p:cNvSpPr/>
          <p:nvPr/>
        </p:nvSpPr>
        <p:spPr>
          <a:xfrm>
            <a:off x="5751758" y="3375431"/>
            <a:ext cx="1090622" cy="633745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7" name="Table 1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57731067"/>
                  </p:ext>
                </p:extLst>
              </p:nvPr>
            </p:nvGraphicFramePr>
            <p:xfrm>
              <a:off x="9920831" y="2076862"/>
              <a:ext cx="1705114" cy="323088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852557"/>
                    <a:gridCol w="852557"/>
                  </a:tblGrid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X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Y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  <a:p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n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n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7" name="Table 1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57731067"/>
                  </p:ext>
                </p:extLst>
              </p:nvPr>
            </p:nvGraphicFramePr>
            <p:xfrm>
              <a:off x="9920831" y="2076862"/>
              <a:ext cx="1705114" cy="323088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852557"/>
                    <a:gridCol w="852557"/>
                  </a:tblGrid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X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Y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709" t="-106557" r="-102128" b="-6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01429" t="-106557" r="-2857" b="-67704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709" t="-206557" r="-102128" b="-5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01429" t="-206557" r="-2857" b="-57704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709" t="-306557" r="-102128" b="-4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01429" t="-306557" r="-2857" b="-47704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709" t="-406557" r="-102128" b="-3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01429" t="-406557" r="-2857" b="-37704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709" t="-506557" r="-102128" b="-2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01429" t="-506557" r="-2857" b="-277049"/>
                          </a:stretch>
                        </a:blipFill>
                      </a:tcPr>
                    </a:tc>
                  </a:tr>
                  <a:tr h="640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709" t="-352381" r="-102128" b="-609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01429" t="-352381" r="-2857" b="-60952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709" t="-778689" r="-102128" b="-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01429" t="-778689" r="-2857" b="-4918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18" name="Rectangle 17"/>
          <p:cNvSpPr/>
          <p:nvPr/>
        </p:nvSpPr>
        <p:spPr>
          <a:xfrm>
            <a:off x="6915473" y="1345668"/>
            <a:ext cx="1786066" cy="3693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latin typeface="Karla" charset="0"/>
                <a:ea typeface="Karla" charset="0"/>
                <a:cs typeface="Karla" charset="0"/>
              </a:rPr>
              <a:t>Decision Tree </a:t>
            </a:r>
            <a:r>
              <a:rPr lang="en-US" dirty="0" smtClean="0">
                <a:solidFill>
                  <a:sysClr val="windowText" lastClr="000000"/>
                </a:solidFill>
                <a:latin typeface="Karla" charset="0"/>
                <a:ea typeface="Karla" charset="0"/>
                <a:cs typeface="Karla" charset="0"/>
              </a:rPr>
              <a:t>3</a:t>
            </a:r>
            <a:endParaRPr lang="en-US" dirty="0">
              <a:solidFill>
                <a:sysClr val="windowText" lastClr="000000"/>
              </a:solidFill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435128" y="1345668"/>
            <a:ext cx="2316630" cy="3693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latin typeface="Karla" charset="0"/>
                <a:ea typeface="Karla" charset="0"/>
                <a:cs typeface="Karla" charset="0"/>
              </a:rPr>
              <a:t>Bootstrap Sample </a:t>
            </a:r>
            <a:r>
              <a:rPr lang="en-US" dirty="0" smtClean="0">
                <a:solidFill>
                  <a:sysClr val="windowText" lastClr="000000"/>
                </a:solidFill>
                <a:latin typeface="Karla" charset="0"/>
                <a:ea typeface="Karla" charset="0"/>
                <a:cs typeface="Karla" charset="0"/>
              </a:rPr>
              <a:t>3</a:t>
            </a:r>
            <a:endParaRPr lang="en-US" dirty="0">
              <a:solidFill>
                <a:sysClr val="windowText" lastClr="000000"/>
              </a:solidFill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20" name="Right Arrow 19"/>
          <p:cNvSpPr/>
          <p:nvPr/>
        </p:nvSpPr>
        <p:spPr>
          <a:xfrm>
            <a:off x="2415053" y="3375430"/>
            <a:ext cx="1090622" cy="633745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349292" y="1345668"/>
            <a:ext cx="1629129" cy="3693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mtClean="0">
                <a:solidFill>
                  <a:sysClr val="windowText" lastClr="000000"/>
                </a:solidFill>
                <a:latin typeface="Karla" charset="0"/>
                <a:ea typeface="Karla" charset="0"/>
                <a:cs typeface="Karla" charset="0"/>
              </a:rPr>
              <a:t>Original Data</a:t>
            </a:r>
            <a:endParaRPr lang="en-US" dirty="0">
              <a:solidFill>
                <a:sysClr val="windowText" lastClr="000000"/>
              </a:solidFill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9446072" y="1352002"/>
            <a:ext cx="2565126" cy="3693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  <a:latin typeface="Karla" charset="0"/>
                <a:ea typeface="Karla" charset="0"/>
                <a:cs typeface="Karla" charset="0"/>
              </a:rPr>
              <a:t>Used and unused data</a:t>
            </a:r>
            <a:endParaRPr lang="en-US" dirty="0">
              <a:solidFill>
                <a:sysClr val="windowText" lastClr="000000"/>
              </a:solidFill>
              <a:latin typeface="Karla" charset="0"/>
              <a:ea typeface="Karla" charset="0"/>
              <a:cs typeface="Karla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22703" y="2581936"/>
            <a:ext cx="2855377" cy="2386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94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Trees for </a:t>
            </a:r>
            <a:r>
              <a:rPr lang="en-US" dirty="0" smtClean="0"/>
              <a:t>Regression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9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Point-wise </a:t>
            </a:r>
            <a:r>
              <a:rPr lang="en-US" dirty="0"/>
              <a:t>out-of-bag </a:t>
            </a:r>
            <a:r>
              <a:rPr lang="en-US"/>
              <a:t>error</a:t>
            </a:r>
            <a:r>
              <a:rPr lang="en-US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40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" name="Table 1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85068031"/>
                  </p:ext>
                </p:extLst>
              </p:nvPr>
            </p:nvGraphicFramePr>
            <p:xfrm>
              <a:off x="499875" y="2076863"/>
              <a:ext cx="1705114" cy="323088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852557"/>
                    <a:gridCol w="852557"/>
                  </a:tblGrid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X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Y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i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  <a:p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n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n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4" name="Table 1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85068031"/>
                  </p:ext>
                </p:extLst>
              </p:nvPr>
            </p:nvGraphicFramePr>
            <p:xfrm>
              <a:off x="499875" y="2076863"/>
              <a:ext cx="1705114" cy="323088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852557"/>
                    <a:gridCol w="852557"/>
                  </a:tblGrid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X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Y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429" t="-106557" r="-102857" b="-6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429" t="-106557" r="-2857" b="-67704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429" t="-206557" r="-102857" b="-5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429" t="-206557" r="-2857" b="-57704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429" t="-306557" r="-102857" b="-4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429" t="-306557" r="-2857" b="-47704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429" t="-406557" r="-102857" b="-3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429" t="-406557" r="-2857" b="-37704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429" t="-506557" r="-102857" b="-2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429" t="-506557" r="-2857" b="-277049"/>
                          </a:stretch>
                        </a:blipFill>
                      </a:tcPr>
                    </a:tc>
                  </a:tr>
                  <a:tr h="640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429" t="-352381" r="-102857" b="-609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429" t="-352381" r="-2857" b="-60952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429" t="-778689" r="-102857" b="-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429" t="-778689" r="-2857" b="-4918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046421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Point-wise </a:t>
            </a:r>
            <a:r>
              <a:rPr lang="en-US" dirty="0"/>
              <a:t>out-of-bag error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41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" name="Table 1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79681593"/>
                  </p:ext>
                </p:extLst>
              </p:nvPr>
            </p:nvGraphicFramePr>
            <p:xfrm>
              <a:off x="499875" y="2076863"/>
              <a:ext cx="1705114" cy="323088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852557"/>
                    <a:gridCol w="852557"/>
                  </a:tblGrid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X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Y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i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  <a:p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n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n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4" name="Table 1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79681593"/>
                  </p:ext>
                </p:extLst>
              </p:nvPr>
            </p:nvGraphicFramePr>
            <p:xfrm>
              <a:off x="499875" y="2076863"/>
              <a:ext cx="1705114" cy="323088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852557"/>
                    <a:gridCol w="852557"/>
                  </a:tblGrid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X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Y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429" t="-106557" r="-102857" b="-6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429" t="-106557" r="-2857" b="-67704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429" t="-206557" r="-102857" b="-5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429" t="-206557" r="-2857" b="-57704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429" t="-306557" r="-102857" b="-4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429" t="-306557" r="-2857" b="-47704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429" t="-406557" r="-102857" b="-3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429" t="-406557" r="-2857" b="-37704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429" t="-506557" r="-102857" b="-2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429" t="-506557" r="-2857" b="-277049"/>
                          </a:stretch>
                        </a:blipFill>
                      </a:tcPr>
                    </a:tc>
                  </a:tr>
                  <a:tr h="640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429" t="-352381" r="-102857" b="-609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429" t="-352381" r="-2857" b="-60952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429" t="-778689" r="-102857" b="-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429" t="-778689" r="-2857" b="-4918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3" name="Right Brace 2"/>
          <p:cNvSpPr/>
          <p:nvPr/>
        </p:nvSpPr>
        <p:spPr>
          <a:xfrm>
            <a:off x="4677274" y="1580413"/>
            <a:ext cx="1030514" cy="4992915"/>
          </a:xfrm>
          <a:prstGeom prst="rightBrac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5773050" y="3045259"/>
                <a:ext cx="2800638" cy="3978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𝑝𝑤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func>
                        <m:func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charset="0"/>
                            </a:rPr>
                            <m:t>majority</m:t>
                          </m:r>
                          <m:r>
                            <a:rPr lang="en-US" sz="2400" b="0" i="0" smtClean="0">
                              <a:latin typeface="Cambria Math" charset="0"/>
                            </a:rPr>
                            <m:t>(</m:t>
                          </m:r>
                        </m:fName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2400" b="0" dirty="0" smtClean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3050" y="3045259"/>
                <a:ext cx="2800638" cy="397866"/>
              </a:xfrm>
              <a:prstGeom prst="rect">
                <a:avLst/>
              </a:prstGeom>
              <a:blipFill rotWithShape="0">
                <a:blip r:embed="rId3"/>
                <a:stretch>
                  <a:fillRect l="-1961" t="-15385" r="-7625" b="-26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/>
          <p:cNvGrpSpPr/>
          <p:nvPr/>
        </p:nvGrpSpPr>
        <p:grpSpPr>
          <a:xfrm>
            <a:off x="2239229" y="1011345"/>
            <a:ext cx="3435364" cy="5436375"/>
            <a:chOff x="2239229" y="1011345"/>
            <a:chExt cx="3435364" cy="5436375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84425" y="1485615"/>
              <a:ext cx="1835785" cy="160020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84425" y="3085815"/>
              <a:ext cx="1871437" cy="1609344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560996" y="4847520"/>
              <a:ext cx="2085710" cy="160020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Rectangle 11"/>
                <p:cNvSpPr/>
                <p:nvPr/>
              </p:nvSpPr>
              <p:spPr>
                <a:xfrm>
                  <a:off x="2239229" y="1011345"/>
                  <a:ext cx="3435364" cy="369332"/>
                </a:xfrm>
                <a:prstGeom prst="rect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ysClr val="windowText" lastClr="000000"/>
                      </a:solidFill>
                      <a:latin typeface="Karla" charset="0"/>
                      <a:ea typeface="Karla" charset="0"/>
                      <a:cs typeface="Karla" charset="0"/>
                    </a:rPr>
                    <a:t> B Trees that did not see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solidFill>
                            <a:sysClr val="windowText" lastClr="000000"/>
                          </a:solidFill>
                          <a:latin typeface="Cambria Math" charset="0"/>
                          <a:ea typeface="Karla" charset="0"/>
                          <a:cs typeface="Karla" charset="0"/>
                        </a:rPr>
                        <m:t>{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ysClr val="windowText" lastClr="000000"/>
                              </a:solidFill>
                              <a:latin typeface="Cambria Math" charset="0"/>
                              <a:ea typeface="Karla" charset="0"/>
                              <a:cs typeface="Karla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ysClr val="windowText" lastClr="000000"/>
                              </a:solidFill>
                              <a:latin typeface="Cambria Math" charset="0"/>
                              <a:ea typeface="Karla" charset="0"/>
                              <a:cs typeface="Karla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ysClr val="windowText" lastClr="000000"/>
                              </a:solidFill>
                              <a:latin typeface="Cambria Math" charset="0"/>
                              <a:ea typeface="Karla" charset="0"/>
                              <a:cs typeface="Karla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solidFill>
                            <a:sysClr val="windowText" lastClr="000000"/>
                          </a:solidFill>
                          <a:latin typeface="Cambria Math" charset="0"/>
                          <a:ea typeface="Karla" charset="0"/>
                          <a:cs typeface="Karla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ysClr val="windowText" lastClr="000000"/>
                              </a:solidFill>
                              <a:latin typeface="Cambria Math" charset="0"/>
                              <a:ea typeface="Karla" charset="0"/>
                              <a:cs typeface="Karla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ysClr val="windowText" lastClr="000000"/>
                              </a:solidFill>
                              <a:latin typeface="Cambria Math" charset="0"/>
                              <a:ea typeface="Karla" charset="0"/>
                              <a:cs typeface="Karla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ysClr val="windowText" lastClr="000000"/>
                              </a:solidFill>
                              <a:latin typeface="Cambria Math" charset="0"/>
                              <a:ea typeface="Karla" charset="0"/>
                              <a:cs typeface="Karla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solidFill>
                            <a:sysClr val="windowText" lastClr="000000"/>
                          </a:solidFill>
                          <a:latin typeface="Cambria Math" charset="0"/>
                          <a:ea typeface="Karla" charset="0"/>
                          <a:cs typeface="Karla" charset="0"/>
                        </a:rPr>
                        <m:t>}</m:t>
                      </m:r>
                    </m:oMath>
                  </a14:m>
                  <a:endParaRPr lang="en-US" dirty="0">
                    <a:solidFill>
                      <a:sysClr val="windowText" lastClr="000000"/>
                    </a:solidFill>
                    <a:latin typeface="Karla" charset="0"/>
                    <a:ea typeface="Karla" charset="0"/>
                    <a:cs typeface="Karla" charset="0"/>
                  </a:endParaRPr>
                </a:p>
              </p:txBody>
            </p:sp>
          </mc:Choice>
          <mc:Fallback xmlns="">
            <p:sp>
              <p:nvSpPr>
                <p:cNvPr id="12" name="Rectangle 1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39229" y="1011345"/>
                  <a:ext cx="3435364" cy="369332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t="-10000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5857021" y="4425213"/>
                <a:ext cx="1991699" cy="9380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𝑝𝑤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b="0" i="1" smtClean="0">
                              <a:latin typeface="Cambria Math" charset="0"/>
                            </a:rPr>
                            <m:t>𝑗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∈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𝐵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0" i="1" smtClean="0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400" b="0" dirty="0" smtClean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7021" y="4425213"/>
                <a:ext cx="1991699" cy="938014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ight Arrow 15"/>
          <p:cNvSpPr/>
          <p:nvPr/>
        </p:nvSpPr>
        <p:spPr>
          <a:xfrm>
            <a:off x="8423199" y="3823066"/>
            <a:ext cx="836915" cy="439459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9467285" y="4546250"/>
                <a:ext cx="2396554" cy="4972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𝑒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400" i="1">
                                          <a:latin typeface="Cambria Math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𝑖</m:t>
                                  </m:r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.</m:t>
                                  </m:r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𝑝𝑤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2400" b="0" i="0" smtClean="0">
                              <a:latin typeface="Cambria Math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400" b="0" dirty="0" smtClean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7285" y="4546250"/>
                <a:ext cx="2396554" cy="497252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9419451" y="2971095"/>
                <a:ext cx="2444387" cy="3978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𝑒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</a:rPr>
                        <m:t>= </m:t>
                      </m:r>
                      <m:r>
                        <a:rPr lang="en-US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𝕀</m:t>
                      </m:r>
                      <m:r>
                        <a:rPr lang="en-US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i="1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𝑝𝑤</m:t>
                          </m:r>
                        </m:sub>
                      </m:sSub>
                      <m:r>
                        <a:rPr lang="en-US" sz="2400" b="0" i="0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charset="0"/>
                            </a:rPr>
                            <m:t>y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charset="0"/>
                            </a:rPr>
                            <m:t>i</m:t>
                          </m:r>
                        </m:sub>
                      </m:sSub>
                      <m:r>
                        <a:rPr lang="en-US" sz="2400" b="0" i="0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400" b="0" dirty="0" smtClean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9451" y="2971095"/>
                <a:ext cx="2444387" cy="397866"/>
              </a:xfrm>
              <a:prstGeom prst="rect">
                <a:avLst/>
              </a:prstGeom>
              <a:blipFill rotWithShape="0">
                <a:blip r:embed="rId10"/>
                <a:stretch>
                  <a:fillRect l="-1247" t="-128788" r="-4239" b="-1560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18"/>
          <p:cNvSpPr/>
          <p:nvPr/>
        </p:nvSpPr>
        <p:spPr>
          <a:xfrm>
            <a:off x="5738356" y="2508716"/>
            <a:ext cx="164981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  <a:latin typeface="Karla" charset="0"/>
                <a:ea typeface="Karla" charset="0"/>
                <a:cs typeface="Karla" charset="0"/>
              </a:rPr>
              <a:t>Classification</a:t>
            </a:r>
            <a:endParaRPr lang="en-US" dirty="0">
              <a:solidFill>
                <a:sysClr val="windowText" lastClr="000000"/>
              </a:solidFill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5731859" y="4118862"/>
            <a:ext cx="1359668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  <a:latin typeface="Karla" charset="0"/>
                <a:ea typeface="Karla" charset="0"/>
                <a:cs typeface="Karla" charset="0"/>
              </a:rPr>
              <a:t>Regression</a:t>
            </a:r>
            <a:endParaRPr lang="en-US" dirty="0">
              <a:solidFill>
                <a:sysClr val="windowText" lastClr="000000"/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7759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/>
      <p:bldP spid="13" grpId="0"/>
      <p:bldP spid="16" grpId="0" animBg="1"/>
      <p:bldP spid="17" grpId="0"/>
      <p:bldP spid="18" grpId="0"/>
      <p:bldP spid="19" grpId="0" animBg="1"/>
      <p:bldP spid="20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OOB Error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42</a:t>
            </a:fld>
            <a:endParaRPr lang="en-US"/>
          </a:p>
        </p:txBody>
      </p:sp>
      <p:sp>
        <p:nvSpPr>
          <p:cNvPr id="21" name="Content Placeholder 2"/>
          <p:cNvSpPr>
            <a:spLocks noGrp="1"/>
          </p:cNvSpPr>
          <p:nvPr>
            <p:ph idx="1"/>
          </p:nvPr>
        </p:nvSpPr>
        <p:spPr>
          <a:xfrm>
            <a:off x="591353" y="1190115"/>
            <a:ext cx="11009293" cy="2111143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sz="2400" dirty="0" smtClean="0"/>
              <a:t>We average the point-wise out-of-bag error over the full </a:t>
            </a:r>
            <a:r>
              <a:rPr lang="en-US" sz="2400" dirty="0"/>
              <a:t>training set. </a:t>
            </a:r>
            <a:endParaRPr lang="en-US" sz="2400" dirty="0" smtClean="0"/>
          </a:p>
          <a:p>
            <a:pPr>
              <a:spcAft>
                <a:spcPts val="1200"/>
              </a:spcAft>
            </a:pPr>
            <a:endParaRPr lang="en-US" sz="2400" dirty="0"/>
          </a:p>
          <a:p>
            <a:pPr>
              <a:spcAft>
                <a:spcPts val="1200"/>
              </a:spcAft>
            </a:pP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3310052" y="2407008"/>
                <a:ext cx="5201103" cy="11005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charset="0"/>
                        </a:rPr>
                        <m:t>𝐸𝑟𝑟𝑜</m:t>
                      </m:r>
                      <m:sSub>
                        <m:sSub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𝑟</m:t>
                          </m:r>
                        </m:e>
                        <m:sub>
                          <m:r>
                            <a:rPr lang="en-US" sz="2400" i="1">
                              <a:latin typeface="Cambria Math" charset="0"/>
                            </a:rPr>
                            <m:t>𝑂𝑂𝐵</m:t>
                          </m:r>
                        </m:sub>
                      </m:sSub>
                      <m:r>
                        <a:rPr lang="en-US" sz="2400" i="1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is-IS" sz="2400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400" i="1">
                              <a:latin typeface="Cambria Math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is-IS" sz="2400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400" i="1">
                              <a:latin typeface="Cambria Math" charset="0"/>
                            </a:rPr>
                            <m:t>𝑛</m:t>
                          </m:r>
                        </m:sup>
                        <m:e>
                          <m:r>
                            <a:rPr lang="en-US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𝕀</m:t>
                          </m:r>
                          <m:r>
                            <a:rPr lang="en-US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charset="0"/>
                                </a:rPr>
                                <m:t>𝑝𝑤</m:t>
                              </m:r>
                            </m:sub>
                          </m:sSub>
                          <m:r>
                            <a:rPr lang="en-US" sz="2400">
                              <a:latin typeface="Cambria Math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charset="0"/>
                                </a:rPr>
                                <m:t>y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charset="0"/>
                                </a:rPr>
                                <m:t>i</m:t>
                              </m:r>
                            </m:sub>
                          </m:sSub>
                          <m:r>
                            <a:rPr lang="en-US" sz="2400">
                              <a:latin typeface="Cambria Math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sz="2400" dirty="0"/>
                            <m:t> 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0052" y="2407008"/>
                <a:ext cx="5201103" cy="110055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3310052" y="4174180"/>
                <a:ext cx="5100371" cy="11005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charset="0"/>
                        </a:rPr>
                        <m:t>𝐸𝑟𝑟𝑜</m:t>
                      </m:r>
                      <m:sSub>
                        <m:sSub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𝑟</m:t>
                          </m:r>
                        </m:e>
                        <m:sub>
                          <m:r>
                            <a:rPr lang="en-US" sz="2400" i="1">
                              <a:latin typeface="Cambria Math" charset="0"/>
                            </a:rPr>
                            <m:t>𝑂𝑂𝐵</m:t>
                          </m:r>
                        </m:sub>
                      </m:sSub>
                      <m:r>
                        <a:rPr lang="en-US" sz="2400" i="1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is-IS" sz="2400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400" i="1">
                              <a:latin typeface="Cambria Math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is-IS" sz="2400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400" i="1">
                              <a:latin typeface="Cambria Math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400" i="1">
                                              <a:latin typeface="Cambria Math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i="1">
                                              <a:latin typeface="Cambria Math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𝑖</m:t>
                                      </m:r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,</m:t>
                                      </m:r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𝑝𝑤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400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0052" y="4174180"/>
                <a:ext cx="5100371" cy="110055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ectangle 22"/>
          <p:cNvSpPr/>
          <p:nvPr/>
        </p:nvSpPr>
        <p:spPr>
          <a:xfrm>
            <a:off x="2022699" y="2194702"/>
            <a:ext cx="164981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  <a:latin typeface="Karla" charset="0"/>
                <a:ea typeface="Karla" charset="0"/>
                <a:cs typeface="Karla" charset="0"/>
              </a:rPr>
              <a:t>Classification</a:t>
            </a:r>
            <a:endParaRPr lang="en-US" dirty="0">
              <a:solidFill>
                <a:sysClr val="windowText" lastClr="000000"/>
              </a:solidFill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2016202" y="3804848"/>
            <a:ext cx="1359668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  <a:latin typeface="Karla" charset="0"/>
                <a:ea typeface="Karla" charset="0"/>
                <a:cs typeface="Karla" charset="0"/>
              </a:rPr>
              <a:t>Regression</a:t>
            </a:r>
            <a:endParaRPr lang="en-US" dirty="0">
              <a:solidFill>
                <a:sysClr val="windowText" lastClr="000000"/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7392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Out-of-Bag </a:t>
            </a:r>
            <a:r>
              <a:rPr lang="en-US" dirty="0" smtClean="0"/>
              <a:t>Error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1353" y="1190115"/>
            <a:ext cx="11009293" cy="2111143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sz="2400" dirty="0"/>
              <a:t>Bagging is an example of an </a:t>
            </a:r>
            <a:r>
              <a:rPr lang="en-US" sz="2400" b="1" i="1" dirty="0"/>
              <a:t>ensemble method</a:t>
            </a:r>
            <a:r>
              <a:rPr lang="en-US" sz="2400" dirty="0"/>
              <a:t>, a method of building a single model by training and aggregating multiple models. </a:t>
            </a:r>
          </a:p>
          <a:p>
            <a:pPr>
              <a:spcAft>
                <a:spcPts val="1200"/>
              </a:spcAft>
            </a:pPr>
            <a:r>
              <a:rPr lang="en-US" sz="2400" dirty="0"/>
              <a:t>With ensemble methods, we get a new metric for assessing the predictive performance of the model, the </a:t>
            </a:r>
            <a:r>
              <a:rPr lang="en-US" sz="2400" b="1" i="1" dirty="0"/>
              <a:t>out-of-bag error</a:t>
            </a:r>
            <a:r>
              <a:rPr lang="en-US" sz="2400" dirty="0"/>
              <a:t>. </a:t>
            </a:r>
          </a:p>
          <a:p>
            <a:pPr>
              <a:spcAft>
                <a:spcPts val="1200"/>
              </a:spcAft>
            </a:pPr>
            <a:r>
              <a:rPr lang="en-US" sz="2400" dirty="0"/>
              <a:t>Given a training set and an ensemble of modeled each trained on a bootstrap sample, we compute the </a:t>
            </a:r>
            <a:r>
              <a:rPr lang="en-US" sz="2400" b="1" i="1" dirty="0"/>
              <a:t>out-of-bag error </a:t>
            </a:r>
            <a:r>
              <a:rPr lang="en-US" sz="2400" dirty="0"/>
              <a:t>of the averaged model by </a:t>
            </a:r>
          </a:p>
          <a:p>
            <a:pPr marL="1200120" lvl="1" indent="-457200">
              <a:spcAft>
                <a:spcPts val="1200"/>
              </a:spcAft>
              <a:buFont typeface="+mj-lt"/>
              <a:buAutoNum type="arabicPeriod"/>
            </a:pPr>
            <a:r>
              <a:rPr lang="en-US" sz="2000" dirty="0" smtClean="0"/>
              <a:t>For each point in the training set, we average the predicted </a:t>
            </a:r>
            <a:r>
              <a:rPr lang="en-US" sz="2000" dirty="0"/>
              <a:t>output for this point over the models whose bootstrap training set excludes this point. </a:t>
            </a:r>
            <a:r>
              <a:rPr lang="en-US" sz="2000" dirty="0" smtClean="0"/>
              <a:t>We </a:t>
            </a:r>
            <a:r>
              <a:rPr lang="en-US" sz="2000" dirty="0"/>
              <a:t>compute the error or squared error of this averaged prediction. Call this the point-wise out-of-bag error. </a:t>
            </a:r>
          </a:p>
          <a:p>
            <a:pPr marL="1200120" lvl="1" indent="-457200">
              <a:spcAft>
                <a:spcPts val="1200"/>
              </a:spcAft>
              <a:buFont typeface="+mj-lt"/>
              <a:buAutoNum type="arabicPeriod"/>
            </a:pPr>
            <a:r>
              <a:rPr lang="en-US" sz="2000" dirty="0" smtClean="0"/>
              <a:t>We average the point-wise out-of-bag error over the full </a:t>
            </a:r>
            <a:r>
              <a:rPr lang="en-US" sz="2000" dirty="0"/>
              <a:t>training set. </a:t>
            </a:r>
          </a:p>
          <a:p>
            <a:pPr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131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Bagging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Question:</a:t>
            </a:r>
            <a:r>
              <a:rPr lang="en-US" dirty="0" smtClean="0"/>
              <a:t> Do you see any problems? </a:t>
            </a:r>
          </a:p>
          <a:p>
            <a:endParaRPr lang="en-US" dirty="0"/>
          </a:p>
          <a:p>
            <a:pPr marL="457200" indent="-457200">
              <a:buFont typeface="Arial" charset="0"/>
              <a:buChar char="•"/>
            </a:pP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Still some overfitting if the trees are too large </a:t>
            </a:r>
          </a:p>
          <a:p>
            <a:pPr marL="457200" indent="-457200">
              <a:buFont typeface="Arial" charset="0"/>
              <a:buChar char="•"/>
            </a:pP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If trees are too shallow it can still </a:t>
            </a:r>
            <a:r>
              <a:rPr lang="en-US" dirty="0" err="1" smtClean="0">
                <a:solidFill>
                  <a:schemeClr val="bg1">
                    <a:lumMod val="85000"/>
                  </a:schemeClr>
                </a:solidFill>
              </a:rPr>
              <a:t>underfits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. </a:t>
            </a:r>
          </a:p>
          <a:p>
            <a:pPr marL="457200" indent="-457200">
              <a:buFont typeface="Arial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interpretability</a:t>
            </a:r>
            <a:endParaRPr lang="en-US" dirty="0" smtClean="0">
              <a:solidFill>
                <a:srgbClr val="C00000"/>
              </a:solidFill>
            </a:endParaRPr>
          </a:p>
          <a:p>
            <a:pPr marL="457200" indent="-457200">
              <a:buFont typeface="Arial" charset="0"/>
              <a:buChar char="•"/>
            </a:pPr>
            <a:r>
              <a:rPr lang="en-US" dirty="0" smtClean="0"/>
              <a:t>T</a:t>
            </a:r>
            <a:r>
              <a:rPr lang="en-US" dirty="0" smtClean="0"/>
              <a:t>he </a:t>
            </a:r>
            <a:r>
              <a:rPr lang="en-US" b="1" dirty="0"/>
              <a:t>major drawback </a:t>
            </a:r>
            <a:r>
              <a:rPr lang="en-US" dirty="0"/>
              <a:t>of bagging (and other </a:t>
            </a:r>
            <a:r>
              <a:rPr lang="en-US" b="1" i="1" dirty="0"/>
              <a:t>ensemble methods </a:t>
            </a:r>
            <a:r>
              <a:rPr lang="en-US" dirty="0"/>
              <a:t>that we will study) is that the averaged model is no longer easily interpretable - i.e. one can no longer trace the ‘logic’ of an output through a series of decisions based on predictor values! </a:t>
            </a:r>
            <a:endParaRPr lang="en-US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605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 Importance for Bagging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3414" y="983807"/>
                <a:ext cx="11009293" cy="2111143"/>
              </a:xfrm>
            </p:spPr>
            <p:txBody>
              <a:bodyPr/>
              <a:lstStyle/>
              <a:p>
                <a:pPr>
                  <a:spcAft>
                    <a:spcPts val="1800"/>
                  </a:spcAft>
                </a:pPr>
                <a:r>
                  <a:rPr lang="en-US" sz="2400" dirty="0" smtClean="0"/>
                  <a:t>Bagging improves prediction accuracy at the expense of interpretability. </a:t>
                </a:r>
                <a:endParaRPr lang="en-US" sz="2400" dirty="0"/>
              </a:p>
              <a:p>
                <a:pPr>
                  <a:spcAft>
                    <a:spcPts val="1800"/>
                  </a:spcAft>
                </a:pPr>
                <a:r>
                  <a:rPr lang="en-US" sz="2400" dirty="0"/>
                  <a:t>Calculate the total amount that the RSS (for regression) or Gini index (for classification) is decreased due to splits over a given predictor, averaged over all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𝐵</m:t>
                    </m:r>
                  </m:oMath>
                </a14:m>
                <a:r>
                  <a:rPr lang="en-US" sz="2400" dirty="0" smtClean="0"/>
                  <a:t> trees</a:t>
                </a:r>
                <a:r>
                  <a:rPr lang="en-US" sz="2400" dirty="0"/>
                  <a:t>. </a:t>
                </a:r>
              </a:p>
              <a:p>
                <a:pPr>
                  <a:spcAft>
                    <a:spcPts val="1800"/>
                  </a:spcAft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414" y="983807"/>
                <a:ext cx="11009293" cy="2111143"/>
              </a:xfrm>
              <a:blipFill rotWithShape="0">
                <a:blip r:embed="rId2"/>
                <a:stretch>
                  <a:fillRect l="-886" t="-23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45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5585" y="2699657"/>
            <a:ext cx="5944409" cy="4066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248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Bagging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Question:</a:t>
            </a:r>
            <a:r>
              <a:rPr lang="en-US" dirty="0" smtClean="0"/>
              <a:t> Do you see any problems? </a:t>
            </a:r>
          </a:p>
          <a:p>
            <a:endParaRPr lang="en-US" dirty="0"/>
          </a:p>
          <a:p>
            <a:pPr marL="457200" indent="-457200">
              <a:buFont typeface="Arial" charset="0"/>
              <a:buChar char="•"/>
            </a:pP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Still some overfitting if the trees are too large </a:t>
            </a:r>
          </a:p>
          <a:p>
            <a:pPr marL="457200" indent="-457200">
              <a:buFont typeface="Arial" charset="0"/>
              <a:buChar char="•"/>
            </a:pP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If trees are too shallow it can still </a:t>
            </a:r>
            <a:r>
              <a:rPr lang="en-US" dirty="0" err="1" smtClean="0">
                <a:solidFill>
                  <a:schemeClr val="bg1">
                    <a:lumMod val="85000"/>
                  </a:schemeClr>
                </a:solidFill>
              </a:rPr>
              <a:t>underfits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. </a:t>
            </a:r>
          </a:p>
          <a:p>
            <a:pPr marL="457200" indent="-457200">
              <a:buFont typeface="Arial" charset="0"/>
              <a:buChar char="•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interpretability</a:t>
            </a:r>
            <a:endParaRPr lang="en-US" dirty="0" smtClean="0">
              <a:solidFill>
                <a:schemeClr val="bg1">
                  <a:lumMod val="85000"/>
                </a:schemeClr>
              </a:solidFill>
            </a:endParaRPr>
          </a:p>
          <a:p>
            <a:pPr marL="457200" indent="-457200">
              <a:buFont typeface="Arial" charset="0"/>
              <a:buChar char="•"/>
            </a:pPr>
            <a:r>
              <a:rPr lang="en-US" dirty="0" smtClean="0"/>
              <a:t>T</a:t>
            </a:r>
            <a:r>
              <a:rPr lang="en-US" dirty="0" smtClean="0"/>
              <a:t>he </a:t>
            </a:r>
            <a:r>
              <a:rPr lang="en-US" b="1" dirty="0"/>
              <a:t>major drawback </a:t>
            </a:r>
            <a:r>
              <a:rPr lang="en-US" dirty="0"/>
              <a:t>of bagging (and other </a:t>
            </a:r>
            <a:r>
              <a:rPr lang="en-US" b="1" i="1" dirty="0"/>
              <a:t>ensemble methods </a:t>
            </a:r>
            <a:r>
              <a:rPr lang="en-US" dirty="0"/>
              <a:t>that we will study) is that the averaged model is no longer easily interpretable - i.e. one can no longer trace the ‘logic’ of an output through a series of decisions based on predictor values! </a:t>
            </a:r>
            <a:endParaRPr lang="en-US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083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Improving on </a:t>
            </a:r>
            <a:r>
              <a:rPr lang="en-US" dirty="0" smtClean="0"/>
              <a:t>Bagging</a:t>
            </a:r>
            <a:endParaRPr lang="en-US" dirty="0">
              <a:effectLst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2400" dirty="0" smtClean="0"/>
                  <a:t>In </a:t>
                </a:r>
                <a:r>
                  <a:rPr lang="en-US" sz="2400" dirty="0"/>
                  <a:t>practice, the ensembles of trees in Bagging tend to be highly correlated. </a:t>
                </a:r>
                <a:endParaRPr lang="en-US" sz="2400" dirty="0" smtClean="0"/>
              </a:p>
              <a:p>
                <a:endParaRPr lang="en-US" sz="2400" dirty="0"/>
              </a:p>
              <a:p>
                <a:r>
                  <a:rPr lang="en-US" sz="2400" dirty="0"/>
                  <a:t>Suppose we have an extremely strong predictor,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400" dirty="0" smtClean="0"/>
                  <a:t> </a:t>
                </a:r>
                <a:r>
                  <a:rPr lang="en-US" sz="2400" dirty="0"/>
                  <a:t>, in the training set amongst moderate predictors. Then the greedy learning algorithm ensures that most of the models in the ensemble will choose to split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400" dirty="0" smtClean="0"/>
                  <a:t> </a:t>
                </a:r>
                <a:r>
                  <a:rPr lang="en-US" sz="2400" dirty="0"/>
                  <a:t>in early iterations. </a:t>
                </a:r>
                <a:endParaRPr lang="en-US" sz="2400" dirty="0" smtClean="0"/>
              </a:p>
              <a:p>
                <a:endParaRPr lang="en-US" sz="2400" dirty="0"/>
              </a:p>
              <a:p>
                <a:r>
                  <a:rPr lang="en-US" sz="2400" dirty="0"/>
                  <a:t>That is, each tree in the ensemble is identically distributed, with the expected output of the averaged model the same as the expected output of any one of the trees. </a:t>
                </a:r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45" t="-2305" r="-1299" b="-1181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755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Improving on </a:t>
            </a:r>
            <a:r>
              <a:rPr lang="en-US" dirty="0" smtClean="0"/>
              <a:t>Bagging</a:t>
            </a:r>
            <a:endParaRPr lang="en-US" dirty="0">
              <a:effectLst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775358" y="875126"/>
                <a:ext cx="10327008" cy="4729556"/>
              </a:xfrm>
            </p:spPr>
            <p:txBody>
              <a:bodyPr/>
              <a:lstStyle/>
              <a:p>
                <a:r>
                  <a:rPr lang="en-US" sz="2400" dirty="0" smtClean="0"/>
                  <a:t>Recall, for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𝐵</m:t>
                    </m:r>
                  </m:oMath>
                </a14:m>
                <a:r>
                  <a:rPr lang="en-US" sz="2400" dirty="0" smtClean="0"/>
                  <a:t> number </a:t>
                </a:r>
                <a:r>
                  <a:rPr lang="en-US" sz="2400" dirty="0"/>
                  <a:t>of identically </a:t>
                </a:r>
                <a:r>
                  <a:rPr lang="en-US" sz="2400" dirty="0" smtClean="0"/>
                  <a:t>and independently </a:t>
                </a:r>
                <a:r>
                  <a:rPr lang="en-US" sz="2400" dirty="0"/>
                  <a:t>distributed </a:t>
                </a:r>
                <a:r>
                  <a:rPr lang="en-US" sz="2400" dirty="0" smtClean="0"/>
                  <a:t>variable, </a:t>
                </a:r>
                <a:r>
                  <a:rPr lang="en-US" sz="2400" i="1" dirty="0" smtClean="0">
                    <a:latin typeface="Cambria Math" charset="0"/>
                    <a:ea typeface="Cambria Math" charset="0"/>
                    <a:cs typeface="Cambria Math" charset="0"/>
                  </a:rPr>
                  <a:t>X</a:t>
                </a:r>
                <a:r>
                  <a:rPr lang="en-US" sz="2400" dirty="0" smtClean="0"/>
                  <a:t>, </a:t>
                </a:r>
                <a:r>
                  <a:rPr lang="en-US" sz="2400" dirty="0"/>
                  <a:t>with </a:t>
                </a:r>
                <a:r>
                  <a:rPr lang="en-US" sz="2400" dirty="0" smtClean="0"/>
                  <a:t>variance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𝜎</m:t>
                        </m:r>
                      </m:e>
                      <m:sup>
                        <m:r>
                          <a:rPr lang="en-US" sz="2400" b="0" i="1" smtClean="0"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400" dirty="0" smtClean="0"/>
                  <a:t>, </a:t>
                </a:r>
                <a:r>
                  <a:rPr lang="en-US" sz="2400" dirty="0"/>
                  <a:t>the variance of </a:t>
                </a:r>
                <a:r>
                  <a:rPr lang="en-US" sz="2400" dirty="0" smtClean="0"/>
                  <a:t>the estimate of the </a:t>
                </a:r>
                <a:r>
                  <a:rPr lang="en-US" sz="2400" dirty="0"/>
                  <a:t>mean is 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charset="0"/>
                        </a:rPr>
                        <m:t>var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dirty="0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0" i="1" dirty="0" smtClean="0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dirty="0" smtClean="0">
                                      <a:latin typeface="Cambria Math" charset="0"/>
                                    </a:rPr>
                                    <m:t>𝜇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dirty="0" smtClean="0">
                                  <a:latin typeface="Cambria Math" charset="0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400" i="1">
                              <a:latin typeface="Cambria Math" charset="0"/>
                            </a:rPr>
                            <m:t>𝐵</m:t>
                          </m:r>
                        </m:den>
                      </m:f>
                    </m:oMath>
                  </m:oMathPara>
                </a14:m>
                <a:endParaRPr lang="en-US" sz="2400" dirty="0" smtClean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75358" y="875126"/>
                <a:ext cx="10327008" cy="4729556"/>
              </a:xfrm>
              <a:blipFill rotWithShape="0">
                <a:blip r:embed="rId2"/>
                <a:stretch>
                  <a:fillRect l="-885" t="-1032" r="-9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48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194" y="2576043"/>
            <a:ext cx="11220492" cy="4007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634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Improving on </a:t>
            </a:r>
            <a:r>
              <a:rPr lang="en-US" dirty="0" smtClean="0"/>
              <a:t>Bagging</a:t>
            </a:r>
            <a:endParaRPr lang="en-US" dirty="0">
              <a:effectLst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777240" y="877824"/>
                <a:ext cx="10807043" cy="2111143"/>
              </a:xfrm>
            </p:spPr>
            <p:txBody>
              <a:bodyPr/>
              <a:lstStyle/>
              <a:p>
                <a:pPr>
                  <a:spcAft>
                    <a:spcPts val="600"/>
                  </a:spcAft>
                </a:pPr>
                <a:r>
                  <a:rPr lang="en-US" sz="2400" dirty="0" smtClean="0"/>
                  <a:t>F</a:t>
                </a:r>
                <a:r>
                  <a:rPr lang="en-US" sz="2400" dirty="0" smtClean="0"/>
                  <a:t>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𝐵</m:t>
                    </m:r>
                  </m:oMath>
                </a14:m>
                <a:r>
                  <a:rPr lang="en-US" sz="2400" dirty="0" smtClean="0"/>
                  <a:t> number </a:t>
                </a:r>
                <a:r>
                  <a:rPr lang="en-US" sz="2400" dirty="0"/>
                  <a:t>of identically but not independently distributed variables with pairwise </a:t>
                </a:r>
                <a:r>
                  <a:rPr lang="en-US" sz="2400" dirty="0" smtClean="0"/>
                  <a:t>correlation </a:t>
                </a:r>
                <a14:m>
                  <m:oMath xmlns:m="http://schemas.openxmlformats.org/officeDocument/2006/math">
                    <m:r>
                      <a:rPr lang="el-GR" sz="24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𝜌</m:t>
                    </m:r>
                  </m:oMath>
                </a14:m>
                <a:r>
                  <a:rPr lang="en-US" sz="2400" dirty="0" smtClean="0"/>
                  <a:t> and </a:t>
                </a:r>
                <a:r>
                  <a:rPr lang="en-US" sz="2400" dirty="0"/>
                  <a:t>variance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𝜎</m:t>
                        </m:r>
                      </m:e>
                      <m:sup>
                        <m:r>
                          <a:rPr lang="en-US" sz="2400" b="0" i="1" smtClean="0"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400" dirty="0" smtClean="0"/>
                  <a:t>, </a:t>
                </a:r>
                <a:r>
                  <a:rPr lang="en-US" sz="2400" dirty="0"/>
                  <a:t>the variance of their mean is </a:t>
                </a:r>
                <a:endParaRPr lang="en-US" sz="2400" dirty="0" smtClean="0"/>
              </a:p>
              <a:p>
                <a:pPr>
                  <a:spcBef>
                    <a:spcPts val="624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var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 dirty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i="1" dirty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 dirty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𝜇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 dirty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  <m:r>
                        <a:rPr lang="en-US" sz="2400" i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∝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𝜌</m:t>
                      </m:r>
                      <m:r>
                        <a:rPr lang="en-US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/</m:t>
                      </m:r>
                      <m:r>
                        <a:rPr lang="en-US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𝐵</m:t>
                      </m:r>
                    </m:oMath>
                  </m:oMathPara>
                </a14:m>
                <a:endPara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endParaRPr lang="en-US" sz="2400" dirty="0" smtClean="0"/>
              </a:p>
              <a:p>
                <a:endParaRPr lang="en-US" sz="2400" dirty="0"/>
              </a:p>
              <a:p>
                <a:endParaRPr lang="en-US" sz="2400" dirty="0" smtClean="0"/>
              </a:p>
              <a:p>
                <a:endParaRPr lang="en-US" sz="24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77240" y="877824"/>
                <a:ext cx="10807043" cy="2111143"/>
              </a:xfrm>
              <a:blipFill rotWithShape="0">
                <a:blip r:embed="rId2"/>
                <a:stretch>
                  <a:fillRect l="-903" t="-23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49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649390" y="2233329"/>
            <a:ext cx="1847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05" y="2536078"/>
            <a:ext cx="11214201" cy="4005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284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Adaptations for </a:t>
            </a:r>
            <a:r>
              <a:rPr lang="en-US" dirty="0" smtClean="0"/>
              <a:t>Regression</a:t>
            </a:r>
            <a:endParaRPr lang="en-US" dirty="0">
              <a:effectLst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3415" y="1177758"/>
                <a:ext cx="10737696" cy="2111143"/>
              </a:xfrm>
            </p:spPr>
            <p:txBody>
              <a:bodyPr/>
              <a:lstStyle/>
              <a:p>
                <a:r>
                  <a:rPr lang="en-US" sz="2400" dirty="0" smtClean="0"/>
                  <a:t>With just two modifications, we can use a decision tree model for regression: </a:t>
                </a:r>
                <a:endParaRPr lang="en-US" sz="2400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 smtClean="0"/>
                  <a:t>The </a:t>
                </a:r>
                <a:r>
                  <a:rPr lang="en-US" sz="2400" dirty="0"/>
                  <a:t>three splitting criteria we’ve examined each promoted splits that were pure - new regions increasingly specialized in a single class. </a:t>
                </a:r>
                <a:r>
                  <a:rPr lang="en-US" sz="2400" dirty="0" smtClean="0"/>
                  <a:t/>
                </a:r>
                <a:br>
                  <a:rPr lang="en-US" sz="2400" dirty="0" smtClean="0"/>
                </a:br>
                <a:endParaRPr lang="en-US" sz="2400" dirty="0" smtClean="0"/>
              </a:p>
              <a:p>
                <a:pPr marL="1200120" lvl="1" indent="-457200">
                  <a:buFont typeface="+mj-lt"/>
                  <a:buAutoNum type="alphaUcPeriod"/>
                </a:pPr>
                <a:r>
                  <a:rPr lang="en-US" sz="2200" b="1" dirty="0" smtClean="0"/>
                  <a:t>For </a:t>
                </a:r>
                <a:r>
                  <a:rPr lang="en-US" sz="2200" b="1" dirty="0"/>
                  <a:t>classification</a:t>
                </a:r>
                <a:r>
                  <a:rPr lang="en-US" sz="2200" dirty="0"/>
                  <a:t>, purity of the regions is a good indicator the performance of the model. </a:t>
                </a:r>
                <a:endParaRPr lang="en-US" sz="2200" dirty="0" smtClean="0"/>
              </a:p>
              <a:p>
                <a:pPr marL="1200120" lvl="1" indent="-457200">
                  <a:buFont typeface="+mj-lt"/>
                  <a:buAutoNum type="alphaUcPeriod"/>
                </a:pPr>
                <a:r>
                  <a:rPr lang="en-US" sz="2200" b="1" dirty="0" smtClean="0"/>
                  <a:t>For </a:t>
                </a:r>
                <a:r>
                  <a:rPr lang="en-US" sz="2200" b="1" dirty="0"/>
                  <a:t>regression</a:t>
                </a:r>
                <a:r>
                  <a:rPr lang="en-US" sz="2200" dirty="0"/>
                  <a:t>, we want to select a splitting criterion that promotes splits that improves the predictive accuracy of the model as measured by, say, the MSE. 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 smtClean="0"/>
                  <a:t>For </a:t>
                </a:r>
                <a:r>
                  <a:rPr lang="en-US" sz="2400" dirty="0"/>
                  <a:t>regression with output in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ℝ</m:t>
                    </m:r>
                    <m:r>
                      <a:rPr lang="en-US" sz="24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</m:oMath>
                </a14:m>
                <a:r>
                  <a:rPr lang="en-US" sz="2400" dirty="0"/>
                  <a:t> we want to label each region in the model with a real number - typically the average of the output values of the training points contained in the region. </a:t>
                </a:r>
                <a:endParaRPr lang="en-US" sz="2400" dirty="0">
                  <a:effectLst/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415" y="1177758"/>
                <a:ext cx="10737696" cy="2111143"/>
              </a:xfrm>
              <a:blipFill rotWithShape="0">
                <a:blip r:embed="rId2"/>
                <a:stretch>
                  <a:fillRect l="-909" t="-2305" r="-57" b="-1417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904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Bagging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Question:</a:t>
            </a:r>
            <a:r>
              <a:rPr lang="en-US" dirty="0" smtClean="0"/>
              <a:t> Do you see any problems? </a:t>
            </a:r>
          </a:p>
          <a:p>
            <a:endParaRPr lang="en-US" dirty="0"/>
          </a:p>
          <a:p>
            <a:pPr marL="457200" indent="-457200">
              <a:buFont typeface="Arial" charset="0"/>
              <a:buChar char="•"/>
            </a:pP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Still some overfitting if the trees are too large </a:t>
            </a:r>
          </a:p>
          <a:p>
            <a:pPr marL="457200" indent="-457200">
              <a:buFont typeface="Arial" charset="0"/>
              <a:buChar char="•"/>
            </a:pP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If trees are too shallow it can still </a:t>
            </a:r>
            <a:r>
              <a:rPr lang="en-US" dirty="0" err="1" smtClean="0">
                <a:solidFill>
                  <a:schemeClr val="bg1">
                    <a:lumMod val="85000"/>
                  </a:schemeClr>
                </a:solidFill>
              </a:rPr>
              <a:t>underfits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. </a:t>
            </a:r>
          </a:p>
          <a:p>
            <a:pPr marL="457200" indent="-457200">
              <a:buFont typeface="Arial" charset="0"/>
              <a:buChar char="•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interpretability</a:t>
            </a:r>
            <a:endParaRPr lang="en-US" dirty="0" smtClean="0">
              <a:solidFill>
                <a:schemeClr val="bg1">
                  <a:lumMod val="85000"/>
                </a:schemeClr>
              </a:solidFill>
            </a:endParaRPr>
          </a:p>
          <a:p>
            <a:pPr marL="457200" indent="-457200">
              <a:buFont typeface="Arial" charset="0"/>
              <a:buChar char="•"/>
            </a:pPr>
            <a:r>
              <a:rPr lang="en-US" dirty="0" smtClean="0"/>
              <a:t>T</a:t>
            </a:r>
            <a:r>
              <a:rPr lang="en-US" dirty="0" smtClean="0"/>
              <a:t>he </a:t>
            </a:r>
            <a:r>
              <a:rPr lang="en-US" b="1" dirty="0"/>
              <a:t>major drawback </a:t>
            </a:r>
            <a:r>
              <a:rPr lang="en-US" dirty="0"/>
              <a:t>of bagging (and other </a:t>
            </a:r>
            <a:r>
              <a:rPr lang="en-US" b="1" i="1" dirty="0"/>
              <a:t>ensemble methods </a:t>
            </a:r>
            <a:r>
              <a:rPr lang="en-US" dirty="0"/>
              <a:t>that we will study) is that the averaged model is no longer easily interpretable - i.e. one can no longer trace the ‘logic’ of an output through a series of decisions based on predictor values! </a:t>
            </a:r>
            <a:endParaRPr lang="en-US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42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Random Forests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21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</a:t>
            </a:r>
            <a:r>
              <a:rPr lang="en-US" dirty="0" smtClean="0"/>
              <a:t>Forests</a:t>
            </a:r>
            <a:endParaRPr lang="en-US" dirty="0">
              <a:effectLst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spcAft>
                    <a:spcPts val="1800"/>
                  </a:spcAft>
                </a:pPr>
                <a:r>
                  <a:rPr lang="en-US" sz="2400" b="1" i="1" dirty="0" smtClean="0"/>
                  <a:t>Random Forest </a:t>
                </a:r>
                <a:r>
                  <a:rPr lang="en-US" sz="2400" dirty="0"/>
                  <a:t>is a modified form of bagging that creates ensembles of independent decision trees. </a:t>
                </a:r>
              </a:p>
              <a:p>
                <a:pPr>
                  <a:spcAft>
                    <a:spcPts val="1800"/>
                  </a:spcAft>
                </a:pPr>
                <a:r>
                  <a:rPr lang="en-US" sz="2400" dirty="0"/>
                  <a:t>To de-correlate the trees, we: </a:t>
                </a:r>
              </a:p>
              <a:p>
                <a:pPr marL="1200120" lvl="1" indent="-457200">
                  <a:spcAft>
                    <a:spcPts val="1800"/>
                  </a:spcAft>
                  <a:buFont typeface="+mj-lt"/>
                  <a:buAutoNum type="arabicPeriod"/>
                </a:pPr>
                <a:r>
                  <a:rPr lang="en-US" sz="2200" dirty="0"/>
                  <a:t>train each tree on a separate bootstrap sample of the full training set (same as in bagging) </a:t>
                </a:r>
              </a:p>
              <a:p>
                <a:pPr marL="1200120" lvl="1" indent="-457200">
                  <a:spcAft>
                    <a:spcPts val="1800"/>
                  </a:spcAft>
                  <a:buFont typeface="+mj-lt"/>
                  <a:buAutoNum type="arabicPeriod"/>
                </a:pPr>
                <a:r>
                  <a:rPr lang="en-US" sz="2200" dirty="0"/>
                  <a:t>for each tree, at each split, we </a:t>
                </a:r>
                <a:r>
                  <a:rPr lang="en-US" sz="2200" b="1" i="1" dirty="0"/>
                  <a:t>randomly </a:t>
                </a:r>
                <a:r>
                  <a:rPr lang="en-US" sz="2200" dirty="0"/>
                  <a:t>select a set </a:t>
                </a:r>
                <a:r>
                  <a:rPr lang="en-US" sz="2200" dirty="0" smtClean="0"/>
                  <a:t>of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charset="0"/>
                      </a:rPr>
                      <m:t>𝐽</m:t>
                    </m:r>
                    <m:r>
                      <a:rPr lang="en-US" sz="2200" b="0" i="1" smtClean="0">
                        <a:latin typeface="Cambria Math" charset="0"/>
                      </a:rPr>
                      <m:t>′</m:t>
                    </m:r>
                  </m:oMath>
                </a14:m>
                <a:r>
                  <a:rPr lang="en-US" sz="2200" dirty="0" smtClean="0"/>
                  <a:t> </a:t>
                </a:r>
                <a:r>
                  <a:rPr lang="en-US" sz="2200" dirty="0"/>
                  <a:t>predictors from the full set of predictors. </a:t>
                </a:r>
              </a:p>
              <a:p>
                <a:pPr>
                  <a:spcAft>
                    <a:spcPts val="1800"/>
                  </a:spcAft>
                </a:pPr>
                <a:r>
                  <a:rPr lang="en-US" sz="2400" dirty="0"/>
                  <a:t>From amongst the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𝐽</m:t>
                    </m:r>
                    <m:r>
                      <a:rPr lang="en-US" sz="2400" i="1">
                        <a:latin typeface="Cambria Math" charset="0"/>
                      </a:rPr>
                      <m:t>′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 smtClean="0"/>
                  <a:t> predictors</a:t>
                </a:r>
                <a:r>
                  <a:rPr lang="en-US" sz="2400" dirty="0"/>
                  <a:t>, we select the optimal predictor and the optimal corresponding threshold for the split. </a:t>
                </a:r>
              </a:p>
              <a:p>
                <a:pPr>
                  <a:spcAft>
                    <a:spcPts val="1800"/>
                  </a:spcAft>
                </a:pPr>
                <a:endParaRPr lang="en-US" sz="2400" dirty="0">
                  <a:effectLst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45" t="-2305" r="-649" b="-1172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61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Tuning Random </a:t>
            </a:r>
            <a:r>
              <a:rPr lang="en-US" dirty="0" smtClean="0"/>
              <a:t>Forests</a:t>
            </a:r>
            <a:endParaRPr lang="en-US" dirty="0">
              <a:effectLst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2400"/>
              </a:spcAft>
            </a:pPr>
            <a:r>
              <a:rPr lang="en-US" sz="2400" dirty="0"/>
              <a:t>Random forest models have multiple hyper-parameters to tune: </a:t>
            </a:r>
          </a:p>
          <a:p>
            <a:pPr marL="1200120" lvl="1" indent="-457200">
              <a:spcAft>
                <a:spcPts val="2400"/>
              </a:spcAft>
              <a:buSzPct val="90000"/>
              <a:buFont typeface="+mj-lt"/>
              <a:buAutoNum type="arabicPeriod"/>
            </a:pPr>
            <a:r>
              <a:rPr lang="en-US" sz="2400" dirty="0" smtClean="0"/>
              <a:t>the </a:t>
            </a:r>
            <a:r>
              <a:rPr lang="en-US" sz="2400" dirty="0"/>
              <a:t>number of predictors to randomly select at each split </a:t>
            </a:r>
          </a:p>
          <a:p>
            <a:pPr marL="1200120" lvl="1" indent="-457200">
              <a:spcAft>
                <a:spcPts val="2400"/>
              </a:spcAft>
              <a:buSzPct val="90000"/>
              <a:buFont typeface="+mj-lt"/>
              <a:buAutoNum type="arabicPeriod"/>
            </a:pPr>
            <a:r>
              <a:rPr lang="en-US" sz="2400" dirty="0" smtClean="0"/>
              <a:t>the </a:t>
            </a:r>
            <a:r>
              <a:rPr lang="en-US" sz="2400" dirty="0"/>
              <a:t>total number of trees in the ensemble </a:t>
            </a:r>
          </a:p>
          <a:p>
            <a:pPr marL="1200120" lvl="1" indent="-457200">
              <a:spcAft>
                <a:spcPts val="2400"/>
              </a:spcAft>
              <a:buSzPct val="90000"/>
              <a:buFont typeface="+mj-lt"/>
              <a:buAutoNum type="arabicPeriod"/>
            </a:pPr>
            <a:r>
              <a:rPr lang="en-US" sz="2400" dirty="0" smtClean="0"/>
              <a:t>the </a:t>
            </a:r>
            <a:r>
              <a:rPr lang="en-US" sz="2400" dirty="0"/>
              <a:t>minimum leaf node size </a:t>
            </a:r>
          </a:p>
          <a:p>
            <a:pPr>
              <a:spcAft>
                <a:spcPts val="2400"/>
              </a:spcAft>
            </a:pPr>
            <a:r>
              <a:rPr lang="en-US" sz="2400" dirty="0"/>
              <a:t>In theory, each tree in the random forest is full, but in practice this can be computationally expensive (and added redundancies in the model), thus, imposing a minimum node size is not unusual. </a:t>
            </a:r>
            <a:endParaRPr lang="en-US" sz="2400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112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Tuning Random </a:t>
            </a:r>
            <a:r>
              <a:rPr lang="en-US" dirty="0" smtClean="0"/>
              <a:t>Forests</a:t>
            </a:r>
            <a:endParaRPr lang="en-US" dirty="0">
              <a:effectLst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1800"/>
              </a:spcAft>
            </a:pPr>
            <a:r>
              <a:rPr lang="en-US" sz="2400" dirty="0"/>
              <a:t>There are standard (default) values for each of random forest hyper-parameters recommended by long time practitioners, but generally these parameters should be tuned through </a:t>
            </a:r>
            <a:r>
              <a:rPr lang="en-US" sz="2400" b="1" dirty="0" smtClean="0"/>
              <a:t>OOB</a:t>
            </a:r>
            <a:r>
              <a:rPr lang="en-US" sz="2400" dirty="0" smtClean="0"/>
              <a:t> </a:t>
            </a:r>
            <a:r>
              <a:rPr lang="en-US" sz="2400" dirty="0"/>
              <a:t>(making them data and problem dependent). </a:t>
            </a:r>
          </a:p>
          <a:p>
            <a:pPr>
              <a:spcAft>
                <a:spcPts val="1800"/>
              </a:spcAft>
            </a:pPr>
            <a:r>
              <a:rPr lang="en-US" sz="2400" dirty="0"/>
              <a:t>Using out-of-bag errors, training and cross validation can be done in a single sequence - we cease training once the out-of-bag error stabilizes </a:t>
            </a:r>
          </a:p>
          <a:p>
            <a:pPr>
              <a:spcAft>
                <a:spcPts val="1800"/>
              </a:spcAft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475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 Importance for </a:t>
            </a:r>
            <a:r>
              <a:rPr lang="en-US" dirty="0" smtClean="0"/>
              <a:t>RF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342900" indent="-342900">
                  <a:spcAft>
                    <a:spcPts val="1200"/>
                  </a:spcAft>
                  <a:buFont typeface="Arial" charset="0"/>
                  <a:buChar char="•"/>
                </a:pP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Record the prediction accuracy on the </a:t>
                </a:r>
                <a:r>
                  <a:rPr lang="en-US" sz="2400" i="1" dirty="0" err="1">
                    <a:latin typeface="Karla" charset="0"/>
                    <a:ea typeface="Karla" charset="0"/>
                    <a:cs typeface="Karla" charset="0"/>
                  </a:rPr>
                  <a:t>oob</a:t>
                </a:r>
                <a:r>
                  <a:rPr lang="en-US" sz="2400" i="1" dirty="0">
                    <a:latin typeface="Karla" charset="0"/>
                    <a:ea typeface="Karla" charset="0"/>
                    <a:cs typeface="Karla" charset="0"/>
                  </a:rPr>
                  <a:t> 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samples for each tree. </a:t>
                </a:r>
              </a:p>
              <a:p>
                <a:pPr marL="342900" indent="-342900">
                  <a:spcAft>
                    <a:spcPts val="1200"/>
                  </a:spcAft>
                  <a:buFont typeface="Arial" charset="0"/>
                  <a:buChar char="•"/>
                </a:pP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Randomly 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permute the data for column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  <a:ea typeface="Karla" charset="0"/>
                        <a:cs typeface="Karla" charset="0"/>
                      </a:rPr>
                      <m:t>𝑗</m:t>
                    </m:r>
                    <m:r>
                      <a:rPr lang="en-US" sz="2400" b="0" i="1" smtClean="0">
                        <a:latin typeface="Cambria Math" charset="0"/>
                        <a:ea typeface="Karla" charset="0"/>
                        <a:cs typeface="Karla" charset="0"/>
                      </a:rPr>
                      <m:t> </m:t>
                    </m:r>
                  </m:oMath>
                </a14:m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in 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the </a:t>
                </a:r>
                <a:r>
                  <a:rPr lang="en-US" sz="2400" i="1" dirty="0" err="1">
                    <a:latin typeface="Karla" charset="0"/>
                    <a:ea typeface="Karla" charset="0"/>
                    <a:cs typeface="Karla" charset="0"/>
                  </a:rPr>
                  <a:t>oob</a:t>
                </a:r>
                <a:r>
                  <a:rPr lang="en-US" sz="2400" i="1" dirty="0">
                    <a:latin typeface="Karla" charset="0"/>
                    <a:ea typeface="Karla" charset="0"/>
                    <a:cs typeface="Karla" charset="0"/>
                  </a:rPr>
                  <a:t> 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samples the record the accuracy again. </a:t>
                </a:r>
              </a:p>
              <a:p>
                <a:pPr marL="342900" indent="-342900">
                  <a:spcAft>
                    <a:spcPts val="1200"/>
                  </a:spcAft>
                  <a:buFont typeface="Arial" charset="0"/>
                  <a:buChar char="•"/>
                </a:pP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The 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decrease in accuracy as a result of this permuting is averaged over all trees, and is used as a measure of the importance of variable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  <a:ea typeface="Karla" charset="0"/>
                        <a:cs typeface="Karla" charset="0"/>
                      </a:rPr>
                      <m:t>𝑗</m:t>
                    </m:r>
                    <m:r>
                      <a:rPr lang="en-US" sz="2400" i="1">
                        <a:latin typeface="Cambria Math" charset="0"/>
                        <a:ea typeface="Karla" charset="0"/>
                        <a:cs typeface="Karla" charset="0"/>
                      </a:rPr>
                      <m:t> </m:t>
                    </m:r>
                  </m:oMath>
                </a14:m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 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in the random forest. </a:t>
                </a:r>
              </a:p>
              <a:p>
                <a:pPr marL="342900" indent="-342900">
                  <a:spcAft>
                    <a:spcPts val="1200"/>
                  </a:spcAft>
                  <a:buFont typeface="Arial" charset="0"/>
                  <a:buChar char="•"/>
                </a:pPr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826" t="-2305" b="-582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313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 Importance for </a:t>
            </a:r>
            <a:r>
              <a:rPr lang="en-US" dirty="0" smtClean="0"/>
              <a:t>RF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56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1576" y="1634572"/>
            <a:ext cx="6780770" cy="4613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292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Thoughts on Random </a:t>
            </a:r>
            <a:r>
              <a:rPr lang="en-US" dirty="0" smtClean="0"/>
              <a:t>Forests</a:t>
            </a:r>
            <a:endParaRPr lang="en-US" dirty="0">
              <a:effectLst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the number of predictors is large, but the number of relevant predictors is small, random forests can perform poorly. </a:t>
            </a:r>
          </a:p>
          <a:p>
            <a:endParaRPr lang="en-US" dirty="0" smtClean="0"/>
          </a:p>
          <a:p>
            <a:r>
              <a:rPr lang="en-US" dirty="0" smtClean="0"/>
              <a:t>In </a:t>
            </a:r>
            <a:r>
              <a:rPr lang="en-US" dirty="0"/>
              <a:t>each split, the chances of selected a relevant predictor will be low and hence most trees in the ensemble will be weak models. </a:t>
            </a:r>
            <a:endParaRPr lang="en-US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35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Thoughts on Random Forests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781936" cy="2111143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dirty="0"/>
              <a:t>Increasing the number of trees in the ensemble generally does not increase the risk of overfitting. </a:t>
            </a:r>
          </a:p>
          <a:p>
            <a:pPr>
              <a:spcAft>
                <a:spcPts val="1200"/>
              </a:spcAft>
            </a:pPr>
            <a:r>
              <a:rPr lang="en-US" dirty="0"/>
              <a:t>Again, by decomposing the generalization error in terms of bias and variance, we see that increasing the number of trees produces a model that is at least as robust as a single tree. </a:t>
            </a:r>
          </a:p>
          <a:p>
            <a:pPr>
              <a:spcAft>
                <a:spcPts val="1200"/>
              </a:spcAft>
            </a:pPr>
            <a:r>
              <a:rPr lang="en-US" dirty="0"/>
              <a:t>However, if the number of trees is too large, then the trees in the ensemble may become more correlated, increase the variance. </a:t>
            </a:r>
          </a:p>
          <a:p>
            <a:pPr>
              <a:spcAft>
                <a:spcPts val="1200"/>
              </a:spcAft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800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Adaptations for </a:t>
            </a:r>
            <a:r>
              <a:rPr lang="en-US" dirty="0" smtClean="0"/>
              <a:t>Regression</a:t>
            </a:r>
            <a:endParaRPr lang="en-US" dirty="0">
              <a:effectLst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3415" y="1177758"/>
                <a:ext cx="10737696" cy="2111143"/>
              </a:xfrm>
            </p:spPr>
            <p:txBody>
              <a:bodyPr/>
              <a:lstStyle/>
              <a:p>
                <a:r>
                  <a:rPr lang="en-US" sz="2400" dirty="0" smtClean="0"/>
                  <a:t>With just two modifications, we can use a decision tree model for regression: </a:t>
                </a:r>
                <a:endParaRPr lang="en-US" sz="2400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 smtClean="0"/>
                  <a:t>The </a:t>
                </a:r>
                <a:r>
                  <a:rPr lang="en-US" sz="2400" dirty="0"/>
                  <a:t>three splitting criteria we’ve examined each promoted splits that were pure - new regions increasingly specialized in a single class. </a:t>
                </a:r>
                <a:r>
                  <a:rPr lang="en-US" sz="2400" dirty="0" smtClean="0"/>
                  <a:t/>
                </a:r>
                <a:br>
                  <a:rPr lang="en-US" sz="2400" dirty="0" smtClean="0"/>
                </a:br>
                <a:r>
                  <a:rPr lang="en-US" sz="2400" b="1" dirty="0" smtClean="0"/>
                  <a:t>For </a:t>
                </a:r>
                <a:r>
                  <a:rPr lang="en-US" sz="2400" b="1" dirty="0"/>
                  <a:t>classification</a:t>
                </a:r>
                <a:r>
                  <a:rPr lang="en-US" sz="2400" dirty="0"/>
                  <a:t>, purity of the regions is a good indicator the performance of the model. </a:t>
                </a:r>
                <a:r>
                  <a:rPr lang="en-US" sz="2400" dirty="0" smtClean="0"/>
                  <a:t/>
                </a:r>
                <a:br>
                  <a:rPr lang="en-US" sz="2400" dirty="0" smtClean="0"/>
                </a:br>
                <a:r>
                  <a:rPr lang="en-US" sz="2400" b="1" dirty="0" smtClean="0"/>
                  <a:t>For </a:t>
                </a:r>
                <a:r>
                  <a:rPr lang="en-US" sz="2400" b="1" dirty="0"/>
                  <a:t>regression</a:t>
                </a:r>
                <a:r>
                  <a:rPr lang="en-US" sz="2400" dirty="0"/>
                  <a:t>, we want to select a splitting criterion that promotes splits that improves the predictive accuracy of the model as measured by, say, the MSE. 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 smtClean="0"/>
                  <a:t>For </a:t>
                </a:r>
                <a:r>
                  <a:rPr lang="en-US" sz="2400" dirty="0"/>
                  <a:t>regression with output in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ℝ</m:t>
                    </m:r>
                    <m:r>
                      <a:rPr lang="en-US" sz="24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</m:oMath>
                </a14:m>
                <a:r>
                  <a:rPr lang="en-US" sz="2400" dirty="0"/>
                  <a:t> we want to label each region in the model with a real number - typically the average of the output values of the training points contained in the region. </a:t>
                </a:r>
                <a:endParaRPr lang="en-US" sz="2400" dirty="0">
                  <a:effectLst/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415" y="1177758"/>
                <a:ext cx="10737696" cy="2111143"/>
              </a:xfrm>
              <a:blipFill rotWithShape="0">
                <a:blip r:embed="rId2"/>
                <a:stretch>
                  <a:fillRect l="-909" t="-2305" r="-57" b="-1253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7100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Regression </a:t>
            </a:r>
            <a:r>
              <a:rPr lang="en-US" dirty="0" smtClean="0"/>
              <a:t>Trees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727152" y="926428"/>
                <a:ext cx="11261648" cy="5839497"/>
              </a:xfrm>
            </p:spPr>
            <p:txBody>
              <a:bodyPr/>
              <a:lstStyle/>
              <a:p>
                <a:pPr>
                  <a:spcAft>
                    <a:spcPts val="600"/>
                  </a:spcAft>
                </a:pPr>
                <a:r>
                  <a:rPr lang="en-US" sz="2400" dirty="0" smtClean="0"/>
                  <a:t>The learning algorithms for decision trees in regression tasks is: </a:t>
                </a:r>
                <a:endParaRPr lang="en-US" sz="2400" dirty="0"/>
              </a:p>
              <a:p>
                <a:pPr marL="1200120" lvl="1" indent="-457200">
                  <a:spcAft>
                    <a:spcPts val="600"/>
                  </a:spcAft>
                  <a:buSzPct val="90000"/>
                  <a:buFont typeface="+mj-lt"/>
                  <a:buAutoNum type="arabicPeriod"/>
                </a:pPr>
                <a:r>
                  <a:rPr lang="en-US" sz="2200" dirty="0" smtClean="0"/>
                  <a:t>Start with an empty decision </a:t>
                </a:r>
                <a:r>
                  <a:rPr lang="en-US" sz="2200" dirty="0" smtClean="0"/>
                  <a:t>tree (</a:t>
                </a:r>
                <a:r>
                  <a:rPr lang="en-US" sz="2200" dirty="0" smtClean="0"/>
                  <a:t>undivided features pace</a:t>
                </a:r>
                <a:r>
                  <a:rPr lang="en-US" sz="2200" dirty="0"/>
                  <a:t>) </a:t>
                </a:r>
              </a:p>
              <a:p>
                <a:pPr marL="1200120" lvl="1" indent="-457200">
                  <a:spcAft>
                    <a:spcPts val="600"/>
                  </a:spcAft>
                  <a:buSzPct val="90000"/>
                  <a:buFont typeface="+mj-lt"/>
                  <a:buAutoNum type="arabicPeriod"/>
                </a:pPr>
                <a:r>
                  <a:rPr lang="en-US" sz="2200" dirty="0" smtClean="0"/>
                  <a:t>Choose a predictor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charset="0"/>
                      </a:rPr>
                      <m:t>𝑗</m:t>
                    </m:r>
                  </m:oMath>
                </a14:m>
                <a:r>
                  <a:rPr lang="en-US" sz="2200" dirty="0" smtClean="0"/>
                  <a:t> on which to split and choose a threshold </a:t>
                </a:r>
                <a:r>
                  <a:rPr lang="en-US" sz="2200" dirty="0"/>
                  <a:t>value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charset="0"/>
                          </a:rPr>
                          <m:t>𝑡</m:t>
                        </m:r>
                      </m:e>
                      <m:sub>
                        <m:r>
                          <a:rPr lang="en-US" sz="2200" b="0" i="1" smtClean="0">
                            <a:latin typeface="Cambria Math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200" dirty="0" smtClean="0"/>
                  <a:t> for </a:t>
                </a:r>
                <a:r>
                  <a:rPr lang="en-US" sz="2200" dirty="0"/>
                  <a:t>splitting such that the weighted average MSE of the new regions as smallest possible: </a:t>
                </a:r>
                <a:endParaRPr lang="en-US" sz="2200" dirty="0"/>
              </a:p>
              <a:p>
                <a:pPr lvl="1" indent="0" algn="ctr">
                  <a:spcAft>
                    <a:spcPts val="600"/>
                  </a:spcAft>
                  <a:buSzPct val="900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mr-IN" sz="2200" i="1" smtClean="0">
                              <a:latin typeface="Cambria Math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mr-IN" sz="2200" i="1" smtClean="0">
                                  <a:latin typeface="Cambria Math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200" b="0" i="0" smtClean="0">
                                  <a:latin typeface="Cambria Math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𝑗</m:t>
                              </m:r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sz="22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0" i="1" smtClean="0">
                                      <a:latin typeface="Cambria Math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2200" b="0" i="1" smtClean="0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lim>
                          </m:limLow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mr-IN" sz="220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200" b="0" i="1" smtClean="0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200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b="0" i="1" smtClean="0">
                                          <a:latin typeface="Cambria Math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US" sz="2200" b="0" i="1" smtClean="0">
                                          <a:latin typeface="Cambria Math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2200" b="0" i="1" smtClean="0">
                                      <a:latin typeface="Cambria Math" charset="0"/>
                                    </a:rPr>
                                    <m:t>𝑁</m:t>
                                  </m:r>
                                </m:den>
                              </m:f>
                              <m:r>
                                <m:rPr>
                                  <m:sty m:val="p"/>
                                </m:rPr>
                                <a:rPr lang="en-US" sz="2200" b="0" i="0" smtClean="0">
                                  <a:latin typeface="Cambria Math" charset="0"/>
                                </a:rPr>
                                <m:t>MSE</m:t>
                              </m:r>
                              <m:d>
                                <m:dPr>
                                  <m:ctrlPr>
                                    <a:rPr lang="en-US" sz="2200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200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b="0" i="1" smtClean="0">
                                          <a:latin typeface="Cambria Math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US" sz="2200" b="0" i="1" smtClean="0">
                                          <a:latin typeface="Cambria Math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2200" b="0" i="1" smtClean="0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200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b="0" i="1" smtClean="0">
                                          <a:latin typeface="Cambria Math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US" sz="2200" b="0" i="1" smtClean="0"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2200" b="0" i="1" smtClean="0">
                                      <a:latin typeface="Cambria Math" charset="0"/>
                                    </a:rPr>
                                    <m:t>𝑁</m:t>
                                  </m:r>
                                </m:den>
                              </m:f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200" b="0" i="0" smtClean="0">
                                  <a:latin typeface="Cambria Math" charset="0"/>
                                </a:rPr>
                                <m:t>MSE</m:t>
                              </m:r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2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0" i="1" smtClean="0">
                                      <a:latin typeface="Cambria Math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sz="2200" b="0" i="1" smtClean="0">
                                      <a:latin typeface="Cambria Math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)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2200" dirty="0"/>
              </a:p>
              <a:p>
                <a:pPr marL="1211263" lvl="1" indent="0">
                  <a:spcAft>
                    <a:spcPts val="600"/>
                  </a:spcAft>
                  <a:buSzPct val="90000"/>
                  <a:buNone/>
                </a:pPr>
                <a:r>
                  <a:rPr lang="en-US" sz="2200" dirty="0" smtClean="0">
                    <a:latin typeface="Karla" charset="0"/>
                    <a:ea typeface="Karla" charset="0"/>
                    <a:cs typeface="Karla" charset="0"/>
                  </a:rPr>
                  <a:t>or </a:t>
                </a:r>
                <a:r>
                  <a:rPr lang="en-US" sz="2200" dirty="0" smtClean="0">
                    <a:latin typeface="Karla" charset="0"/>
                    <a:ea typeface="Karla" charset="0"/>
                    <a:cs typeface="Karla" charset="0"/>
                  </a:rPr>
                  <a:t>equivalently</a:t>
                </a:r>
                <a:r>
                  <a:rPr lang="en-US" sz="2200" dirty="0" smtClean="0">
                    <a:latin typeface="Karla" charset="0"/>
                    <a:ea typeface="Karla" charset="0"/>
                    <a:cs typeface="Karla" charset="0"/>
                  </a:rPr>
                  <a:t>,</a:t>
                </a:r>
              </a:p>
              <a:p>
                <a:pPr lvl="1" indent="0">
                  <a:spcAft>
                    <a:spcPts val="600"/>
                  </a:spcAft>
                  <a:buSzPct val="9000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mr-IN" sz="2200" i="1">
                              <a:latin typeface="Cambria Math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mr-IN" sz="2200" i="1">
                                  <a:latin typeface="Cambria Math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200">
                                  <a:latin typeface="Cambria Math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sz="2200" i="1">
                                  <a:latin typeface="Cambria Math" charset="0"/>
                                </a:rPr>
                                <m:t>𝑗</m:t>
                              </m:r>
                              <m:r>
                                <a:rPr lang="en-US" sz="2200" i="1">
                                  <a:latin typeface="Cambria Math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sz="22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lim>
                          </m:limLow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mr-IN" sz="2200" i="1">
                                  <a:latin typeface="Cambria Math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200" i="1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2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𝑁</m:t>
                                  </m:r>
                                </m:den>
                              </m:f>
                              <m:r>
                                <m:rPr>
                                  <m:sty m:val="p"/>
                                </m:rPr>
                                <a:rPr lang="en-US" sz="2200" b="0" i="0" smtClean="0">
                                  <a:latin typeface="Cambria Math" charset="0"/>
                                </a:rPr>
                                <m:t>Var</m:t>
                              </m:r>
                              <m:d>
                                <m:dPr>
                                  <m:ctrlPr>
                                    <a:rPr lang="en-US" sz="2200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b="0" i="1" smtClean="0">
                                      <a:latin typeface="Cambria Math" charset="0"/>
                                    </a:rPr>
                                    <m:t>𝑦</m:t>
                                  </m:r>
                                  <m:r>
                                    <a:rPr lang="en-US" sz="2200" b="0" i="1" smtClean="0">
                                      <a:latin typeface="Cambria Math" charset="0"/>
                                    </a:rPr>
                                    <m:t>|</m:t>
                                  </m:r>
                                  <m:r>
                                    <a:rPr lang="en-US" sz="2200" b="0" i="1" smtClean="0">
                                      <a:latin typeface="Cambria Math" charset="0"/>
                                    </a:rPr>
                                    <m:t>𝑥</m:t>
                                  </m:r>
                                  <m:r>
                                    <a:rPr lang="en-US" sz="2200" b="0" i="1" smtClean="0">
                                      <a:latin typeface="Cambria Math" charset="0"/>
                                    </a:rPr>
                                    <m:t>∈</m:t>
                                  </m:r>
                                  <m:sSub>
                                    <m:sSubPr>
                                      <m:ctrlPr>
                                        <a:rPr lang="en-US" sz="2200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b="0" i="1" smtClean="0">
                                          <a:latin typeface="Cambria Math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US" sz="2200" b="0" i="1" smtClean="0">
                                          <a:latin typeface="Cambria Math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200" i="1">
                                  <a:latin typeface="Cambria Math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2200" i="1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2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𝑁</m:t>
                                  </m:r>
                                </m:den>
                              </m:f>
                              <m:r>
                                <a:rPr lang="en-US" sz="2200" i="1">
                                  <a:latin typeface="Cambria Math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200" b="0" i="0" smtClean="0">
                                  <a:latin typeface="Cambria Math" charset="0"/>
                                </a:rPr>
                                <m:t>Var</m:t>
                              </m:r>
                              <m:r>
                                <a:rPr lang="en-US" sz="2200" i="1">
                                  <a:latin typeface="Cambria Math" charset="0"/>
                                </a:rPr>
                                <m:t>(</m:t>
                              </m:r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𝑦</m:t>
                              </m:r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|</m:t>
                              </m:r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𝑥</m:t>
                              </m:r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sz="22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0" i="1" smtClean="0">
                                      <a:latin typeface="Cambria Math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sz="2200" b="0" i="1" smtClean="0">
                                      <a:latin typeface="Cambria Math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200" i="1">
                                  <a:latin typeface="Cambria Math" charset="0"/>
                                </a:rPr>
                                <m:t>)</m:t>
                              </m:r>
                            </m:e>
                          </m:d>
                        </m:e>
                      </m:func>
                      <m:r>
                        <a:rPr lang="en-US" sz="2200" i="1">
                          <a:latin typeface="Cambria Math" charset="0"/>
                        </a:rPr>
                        <m:t> </m:t>
                      </m:r>
                    </m:oMath>
                  </m:oMathPara>
                </a14:m>
                <a:r>
                  <a:rPr lang="en-US" sz="2200" dirty="0" smtClean="0"/>
                  <a:t/>
                </a:r>
                <a:br>
                  <a:rPr lang="en-US" sz="2200" dirty="0" smtClean="0"/>
                </a:br>
                <a:r>
                  <a:rPr lang="en-US" sz="2200" dirty="0" smtClean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charset="0"/>
                          </a:rPr>
                          <m:t>𝑁</m:t>
                        </m:r>
                      </m:e>
                      <m:sub>
                        <m:r>
                          <a:rPr lang="en-US" sz="2200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200" dirty="0" smtClean="0"/>
                  <a:t> </a:t>
                </a:r>
                <a:r>
                  <a:rPr lang="en-US" sz="2200" dirty="0"/>
                  <a:t>is the number of training points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charset="0"/>
                          </a:rPr>
                          <m:t>𝑅</m:t>
                        </m:r>
                      </m:e>
                      <m:sub>
                        <m:r>
                          <a:rPr lang="en-US" sz="2200" i="1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200" dirty="0" smtClean="0"/>
                  <a:t> </a:t>
                </a:r>
                <a:r>
                  <a:rPr lang="en-US" sz="2200" dirty="0"/>
                  <a:t>and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charset="0"/>
                      </a:rPr>
                      <m:t>𝑁</m:t>
                    </m:r>
                  </m:oMath>
                </a14:m>
                <a:r>
                  <a:rPr lang="en-US" sz="2200" dirty="0" smtClean="0"/>
                  <a:t> is the number </a:t>
                </a:r>
                <a:r>
                  <a:rPr lang="en-US" sz="2200" dirty="0"/>
                  <a:t>of points in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charset="0"/>
                      </a:rPr>
                      <m:t>𝑅</m:t>
                    </m:r>
                  </m:oMath>
                </a14:m>
                <a:r>
                  <a:rPr lang="en-US" sz="2200" dirty="0" smtClean="0"/>
                  <a:t>.</a:t>
                </a:r>
              </a:p>
              <a:p>
                <a:pPr lvl="1" indent="0">
                  <a:spcAft>
                    <a:spcPts val="600"/>
                  </a:spcAft>
                  <a:buSzPct val="90000"/>
                  <a:buNone/>
                </a:pPr>
                <a:r>
                  <a:rPr lang="en-US" sz="2200" dirty="0" smtClean="0"/>
                  <a:t>3.      </a:t>
                </a:r>
                <a:r>
                  <a:rPr lang="en-US" sz="2200" dirty="0" err="1" smtClean="0"/>
                  <a:t>Recurse</a:t>
                </a:r>
                <a:r>
                  <a:rPr lang="en-US" sz="2200" dirty="0" smtClean="0"/>
                  <a:t> on on each new node until </a:t>
                </a:r>
                <a:r>
                  <a:rPr lang="en-US" sz="2200" b="1" i="1" dirty="0" smtClean="0"/>
                  <a:t>stopping condition </a:t>
                </a:r>
                <a:r>
                  <a:rPr lang="en-US" sz="2200" dirty="0" smtClean="0"/>
                  <a:t>is met </a:t>
                </a:r>
                <a:endParaRPr lang="en-US" sz="2200" dirty="0">
                  <a:effectLst/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27152" y="926428"/>
                <a:ext cx="11261648" cy="5839497"/>
              </a:xfrm>
              <a:blipFill rotWithShape="0">
                <a:blip r:embed="rId2"/>
                <a:stretch>
                  <a:fillRect l="-812" t="-835" r="-4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352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 Trees Prediction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spcAft>
                    <a:spcPts val="1800"/>
                  </a:spcAft>
                </a:pPr>
                <a:r>
                  <a:rPr lang="en-US" sz="2400" dirty="0" smtClean="0"/>
                  <a:t>For any data point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 smtClean="0"/>
              </a:p>
              <a:p>
                <a:pPr marL="1200120" lvl="1" indent="-457200">
                  <a:spcAft>
                    <a:spcPts val="1800"/>
                  </a:spcAft>
                  <a:buSzPct val="90000"/>
                  <a:buFont typeface="+mj-lt"/>
                  <a:buAutoNum type="arabicPeriod"/>
                </a:pPr>
                <a:r>
                  <a:rPr lang="en-US" sz="2300" dirty="0" smtClean="0"/>
                  <a:t>Traverse </a:t>
                </a:r>
                <a:r>
                  <a:rPr lang="en-US" sz="2300" dirty="0"/>
                  <a:t>the tree until we reach a leaf node. </a:t>
                </a:r>
              </a:p>
              <a:p>
                <a:pPr marL="1200120" lvl="1" indent="-457200">
                  <a:spcAft>
                    <a:spcPts val="1800"/>
                  </a:spcAft>
                  <a:buSzPct val="90000"/>
                  <a:buFont typeface="+mj-lt"/>
                  <a:buAutoNum type="arabicPeriod"/>
                </a:pPr>
                <a:r>
                  <a:rPr lang="en-US" sz="2300" dirty="0" smtClean="0"/>
                  <a:t>Averaged </a:t>
                </a:r>
                <a:r>
                  <a:rPr lang="en-US" sz="2300" dirty="0"/>
                  <a:t>value of the response variable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latin typeface="Cambria Math" charset="0"/>
                      </a:rPr>
                      <m:t>𝑦</m:t>
                    </m:r>
                  </m:oMath>
                </a14:m>
                <a:r>
                  <a:rPr lang="en-US" sz="2300" dirty="0" smtClean="0"/>
                  <a:t>’s in </a:t>
                </a:r>
                <a:r>
                  <a:rPr lang="en-US" sz="2300" dirty="0"/>
                  <a:t>the </a:t>
                </a:r>
                <a:r>
                  <a:rPr lang="en-US" sz="2300" dirty="0" smtClean="0"/>
                  <a:t> leaf </a:t>
                </a:r>
                <a:r>
                  <a:rPr lang="en-US" sz="2300" dirty="0"/>
                  <a:t>(this is from the training set) is the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300" b="0" i="1" smtClean="0">
                            <a:latin typeface="Cambria Math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3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300" b="0" i="1" smtClean="0"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300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sz="2300" dirty="0" smtClean="0">
                    <a:effectLst/>
                  </a:rPr>
                  <a:t>.</a:t>
                </a:r>
                <a:endParaRPr lang="en-US" sz="2300" dirty="0">
                  <a:effectLst/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45" t="-2305" b="-57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253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 Trees </a:t>
            </a:r>
            <a:r>
              <a:rPr lang="en-US" dirty="0" smtClean="0"/>
              <a:t>Prediction (grey scale represents MSE)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9</a:t>
            </a:fld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4600"/>
            <a:ext cx="12192000" cy="435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950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GEC_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CS109a_template" id="{0AFD6BA7-B61A-7D41-8908-7B4B78340F6A}" vid="{597147FF-0FC3-AD43-965A-DDFE9BDB596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CS109a_template</Template>
  <TotalTime>4646</TotalTime>
  <Words>2945</Words>
  <Application>Microsoft Macintosh PowerPoint</Application>
  <PresentationFormat>Widescreen</PresentationFormat>
  <Paragraphs>433</Paragraphs>
  <Slides>58</Slides>
  <Notes>1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3" baseType="lpstr">
      <vt:lpstr>Calibri</vt:lpstr>
      <vt:lpstr>Cambria Math</vt:lpstr>
      <vt:lpstr>Karla</vt:lpstr>
      <vt:lpstr>Arial</vt:lpstr>
      <vt:lpstr>GEC_template</vt:lpstr>
      <vt:lpstr>Lecture 16: Regression Trees, Bagging and Random Forest </vt:lpstr>
      <vt:lpstr>Outline </vt:lpstr>
      <vt:lpstr>Learning Algorithm</vt:lpstr>
      <vt:lpstr>Decision Trees for Regression</vt:lpstr>
      <vt:lpstr>Adaptations for Regression</vt:lpstr>
      <vt:lpstr>Adaptations for Regression</vt:lpstr>
      <vt:lpstr>Learning Regression Trees</vt:lpstr>
      <vt:lpstr>Regression Trees Prediction </vt:lpstr>
      <vt:lpstr>Regression Trees Prediction (grey scale represents MSE) </vt:lpstr>
      <vt:lpstr>Regression Trees Prediction (grey scale represents MSE) </vt:lpstr>
      <vt:lpstr>Regression Trees Prediction (grey scale represents MSE) </vt:lpstr>
      <vt:lpstr>Regression Trees Prediction (grey scale represents MSE) </vt:lpstr>
      <vt:lpstr>Regression Trees Prediction (grey scale represents MSE) </vt:lpstr>
      <vt:lpstr>Stopping Conditions </vt:lpstr>
      <vt:lpstr>Overfitting </vt:lpstr>
      <vt:lpstr>Bagging</vt:lpstr>
      <vt:lpstr>PowerPoint Presentation</vt:lpstr>
      <vt:lpstr>Reduce the variance</vt:lpstr>
      <vt:lpstr>Hyper-parameters: Depth</vt:lpstr>
      <vt:lpstr>Hyper-parameters: Depth</vt:lpstr>
      <vt:lpstr>Magic realism: Bootstrap</vt:lpstr>
      <vt:lpstr>Magic realism: Bootstrap</vt:lpstr>
      <vt:lpstr>Limitations of Decision Tree Models </vt:lpstr>
      <vt:lpstr>Combine them? 2 magic realisms</vt:lpstr>
      <vt:lpstr>Combine them? 20 magic realisms</vt:lpstr>
      <vt:lpstr>Combine them? 100 magic realisms</vt:lpstr>
      <vt:lpstr>Combine them? 300 magic realisms</vt:lpstr>
      <vt:lpstr>Bagging</vt:lpstr>
      <vt:lpstr>Bagging</vt:lpstr>
      <vt:lpstr>Bagging</vt:lpstr>
      <vt:lpstr>Bagging</vt:lpstr>
      <vt:lpstr>Bagging</vt:lpstr>
      <vt:lpstr>Case of underfitting </vt:lpstr>
      <vt:lpstr>Case of underfitting </vt:lpstr>
      <vt:lpstr>Bagging</vt:lpstr>
      <vt:lpstr>Out-of-Bag Error</vt:lpstr>
      <vt:lpstr>Bagging </vt:lpstr>
      <vt:lpstr>Bagging </vt:lpstr>
      <vt:lpstr>Bagging </vt:lpstr>
      <vt:lpstr>Point-wise out-of-bag error </vt:lpstr>
      <vt:lpstr>Point-wise out-of-bag error </vt:lpstr>
      <vt:lpstr>OOB Error</vt:lpstr>
      <vt:lpstr>Out-of-Bag Error</vt:lpstr>
      <vt:lpstr>Bagging</vt:lpstr>
      <vt:lpstr>Variable Importance for Bagging </vt:lpstr>
      <vt:lpstr>Bagging</vt:lpstr>
      <vt:lpstr>Improving on Bagging</vt:lpstr>
      <vt:lpstr>Improving on Bagging</vt:lpstr>
      <vt:lpstr>Improving on Bagging</vt:lpstr>
      <vt:lpstr>Bagging</vt:lpstr>
      <vt:lpstr>Random Forests</vt:lpstr>
      <vt:lpstr>Random Forests</vt:lpstr>
      <vt:lpstr>Tuning Random Forests</vt:lpstr>
      <vt:lpstr>Tuning Random Forests</vt:lpstr>
      <vt:lpstr>Variable Importance for RF</vt:lpstr>
      <vt:lpstr>Variable Importance for RF</vt:lpstr>
      <vt:lpstr>Final Thoughts on Random Forests</vt:lpstr>
      <vt:lpstr>Final Thoughts on Random Forests</vt:lpstr>
    </vt:vector>
  </TitlesOfParts>
  <Company/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Protopapas, Pavlos</dc:creator>
  <cp:lastModifiedBy>Microsoft Office User</cp:lastModifiedBy>
  <cp:revision>156</cp:revision>
  <dcterms:created xsi:type="dcterms:W3CDTF">2018-07-20T19:26:24Z</dcterms:created>
  <dcterms:modified xsi:type="dcterms:W3CDTF">2018-11-06T07:26:50Z</dcterms:modified>
</cp:coreProperties>
</file>